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oleObject" PartName="/ppt/embeddings/oleObject13.bin"/>
  <Override ContentType="application/vnd.openxmlformats-officedocument.oleObject" PartName="/ppt/embeddings/oleObject9.bin"/>
  <Override ContentType="application/vnd.openxmlformats-officedocument.oleObject" PartName="/ppt/embeddings/oleObject6.bin"/>
  <Override ContentType="application/vnd.openxmlformats-officedocument.oleObject" PartName="/ppt/embeddings/oleObject4.bin"/>
  <Override ContentType="application/vnd.openxmlformats-officedocument.oleObject" PartName="/ppt/embeddings/oleObject1.bin"/>
  <Override ContentType="application/vnd.openxmlformats-officedocument.oleObject" PartName="/ppt/embeddings/oleObject11.bin"/>
  <Override ContentType="application/vnd.openxmlformats-officedocument.oleObject" PartName="/ppt/embeddings/oleObject8.bin"/>
  <Override ContentType="application/vnd.openxmlformats-officedocument.oleObject" PartName="/ppt/embeddings/oleObject14.bin"/>
  <Override ContentType="application/vnd.openxmlformats-officedocument.oleObject" PartName="/ppt/embeddings/oleObject12.bin"/>
  <Override ContentType="application/vnd.openxmlformats-officedocument.oleObject" PartName="/ppt/embeddings/oleObject3.bin"/>
  <Override ContentType="application/vnd.openxmlformats-officedocument.oleObject" PartName="/ppt/embeddings/oleObject5.bin"/>
  <Override ContentType="application/vnd.openxmlformats-officedocument.oleObject" PartName="/ppt/embeddings/oleObject7.bin"/>
  <Override ContentType="application/vnd.openxmlformats-officedocument.oleObject" PartName="/ppt/embeddings/oleObject2.bin"/>
  <Override ContentType="application/vnd.openxmlformats-officedocument.oleObject" PartName="/ppt/embeddings/oleObject10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2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5"/>
    <p:sldMasterId id="2147483660" r:id="rId6"/>
    <p:sldMasterId id="2147483672" r:id="rId7"/>
    <p:sldMasterId id="2147483684" r:id="rId8"/>
    <p:sldMasterId id="2147483696" r:id="rId9"/>
    <p:sldMasterId id="2147483709" r:id="rId10"/>
    <p:sldMasterId id="2147483711" r:id="rId11"/>
    <p:sldMasterId id="2147483713" r:id="rId12"/>
    <p:sldMasterId id="2147483725" r:id="rId13"/>
    <p:sldMasterId id="2147483737" r:id="rId14"/>
    <p:sldMasterId id="2147483749" r:id="rId15"/>
  </p:sldMasterIdLst>
  <p:notesMasterIdLst>
    <p:notesMasterId r:id="rId1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  <p:sldId id="315" r:id="rId76"/>
    <p:sldId id="316" r:id="rId77"/>
    <p:sldId id="317" r:id="rId78"/>
    <p:sldId id="318" r:id="rId79"/>
    <p:sldId id="319" r:id="rId80"/>
    <p:sldId id="320" r:id="rId81"/>
    <p:sldId id="321" r:id="rId82"/>
    <p:sldId id="322" r:id="rId83"/>
    <p:sldId id="323" r:id="rId84"/>
    <p:sldId id="324" r:id="rId85"/>
    <p:sldId id="325" r:id="rId86"/>
    <p:sldId id="326" r:id="rId87"/>
    <p:sldId id="327" r:id="rId88"/>
    <p:sldId id="328" r:id="rId89"/>
    <p:sldId id="329" r:id="rId90"/>
    <p:sldId id="330" r:id="rId91"/>
    <p:sldId id="331" r:id="rId92"/>
    <p:sldId id="332" r:id="rId93"/>
    <p:sldId id="333" r:id="rId94"/>
    <p:sldId id="334" r:id="rId95"/>
    <p:sldId id="335" r:id="rId96"/>
    <p:sldId id="336" r:id="rId97"/>
    <p:sldId id="337" r:id="rId98"/>
    <p:sldId id="338" r:id="rId99"/>
    <p:sldId id="339" r:id="rId100"/>
    <p:sldId id="340" r:id="rId101"/>
    <p:sldId id="341" r:id="rId102"/>
    <p:sldId id="342" r:id="rId103"/>
    <p:sldId id="343" r:id="rId104"/>
    <p:sldId id="344" r:id="rId105"/>
    <p:sldId id="345" r:id="rId106"/>
    <p:sldId id="346" r:id="rId107"/>
    <p:sldId id="347" r:id="rId108"/>
    <p:sldId id="348" r:id="rId109"/>
    <p:sldId id="349" r:id="rId110"/>
    <p:sldId id="350" r:id="rId111"/>
    <p:sldId id="351" r:id="rId112"/>
    <p:sldId id="352" r:id="rId113"/>
    <p:sldId id="353" r:id="rId114"/>
    <p:sldId id="354" r:id="rId115"/>
    <p:sldId id="355" r:id="rId116"/>
    <p:sldId id="356" r:id="rId117"/>
    <p:sldId id="357" r:id="rId118"/>
    <p:sldId id="358" r:id="rId119"/>
    <p:sldId id="359" r:id="rId120"/>
    <p:sldId id="360" r:id="rId121"/>
    <p:sldId id="361" r:id="rId122"/>
    <p:sldId id="362" r:id="rId123"/>
  </p:sldIdLst>
  <p:sldSz cy="6858000" cx="9144000"/>
  <p:notesSz cx="6797675" cy="9928225"/>
  <p:embeddedFontLst>
    <p:embeddedFont>
      <p:font typeface="Roboto"/>
      <p:regular r:id="rId124"/>
      <p:bold r:id="rId125"/>
      <p:italic r:id="rId126"/>
      <p:boldItalic r:id="rId127"/>
    </p:embeddedFont>
    <p:embeddedFont>
      <p:font typeface="Constantia"/>
      <p:regular r:id="rId128"/>
      <p:bold r:id="rId129"/>
      <p:italic r:id="rId130"/>
      <p:boldItalic r:id="rId1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32" roundtripDataSignature="AMtx7miyZ8f5zQrcWqd5JK6Zl4ab3+0A3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03F40C4C-A61D-415D-99B3-4AACCDAD7DE5}">
  <a:tblStyle styleId="{03F40C4C-A61D-415D-99B3-4AACCDAD7DE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A6751BE-7E0C-4716-B5F8-65C7715F990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4.xml"/><Relationship Id="rId42" Type="http://schemas.openxmlformats.org/officeDocument/2006/relationships/slide" Target="slides/slide26.xml"/><Relationship Id="rId41" Type="http://schemas.openxmlformats.org/officeDocument/2006/relationships/slide" Target="slides/slide25.xml"/><Relationship Id="rId44" Type="http://schemas.openxmlformats.org/officeDocument/2006/relationships/slide" Target="slides/slide28.xml"/><Relationship Id="rId43" Type="http://schemas.openxmlformats.org/officeDocument/2006/relationships/slide" Target="slides/slide27.xml"/><Relationship Id="rId46" Type="http://schemas.openxmlformats.org/officeDocument/2006/relationships/slide" Target="slides/slide30.xml"/><Relationship Id="rId45" Type="http://schemas.openxmlformats.org/officeDocument/2006/relationships/slide" Target="slides/slide29.xml"/><Relationship Id="rId107" Type="http://schemas.openxmlformats.org/officeDocument/2006/relationships/slide" Target="slides/slide91.xml"/><Relationship Id="rId106" Type="http://schemas.openxmlformats.org/officeDocument/2006/relationships/slide" Target="slides/slide90.xml"/><Relationship Id="rId105" Type="http://schemas.openxmlformats.org/officeDocument/2006/relationships/slide" Target="slides/slide89.xml"/><Relationship Id="rId104" Type="http://schemas.openxmlformats.org/officeDocument/2006/relationships/slide" Target="slides/slide88.xml"/><Relationship Id="rId109" Type="http://schemas.openxmlformats.org/officeDocument/2006/relationships/slide" Target="slides/slide93.xml"/><Relationship Id="rId108" Type="http://schemas.openxmlformats.org/officeDocument/2006/relationships/slide" Target="slides/slide92.xml"/><Relationship Id="rId48" Type="http://schemas.openxmlformats.org/officeDocument/2006/relationships/slide" Target="slides/slide32.xml"/><Relationship Id="rId47" Type="http://schemas.openxmlformats.org/officeDocument/2006/relationships/slide" Target="slides/slide31.xml"/><Relationship Id="rId49" Type="http://schemas.openxmlformats.org/officeDocument/2006/relationships/slide" Target="slides/slide33.xml"/><Relationship Id="rId103" Type="http://schemas.openxmlformats.org/officeDocument/2006/relationships/slide" Target="slides/slide87.xml"/><Relationship Id="rId102" Type="http://schemas.openxmlformats.org/officeDocument/2006/relationships/slide" Target="slides/slide86.xml"/><Relationship Id="rId101" Type="http://schemas.openxmlformats.org/officeDocument/2006/relationships/slide" Target="slides/slide85.xml"/><Relationship Id="rId100" Type="http://schemas.openxmlformats.org/officeDocument/2006/relationships/slide" Target="slides/slide84.xml"/><Relationship Id="rId31" Type="http://schemas.openxmlformats.org/officeDocument/2006/relationships/slide" Target="slides/slide15.xml"/><Relationship Id="rId30" Type="http://schemas.openxmlformats.org/officeDocument/2006/relationships/slide" Target="slides/slide14.xml"/><Relationship Id="rId33" Type="http://schemas.openxmlformats.org/officeDocument/2006/relationships/slide" Target="slides/slide17.xml"/><Relationship Id="rId32" Type="http://schemas.openxmlformats.org/officeDocument/2006/relationships/slide" Target="slides/slide16.xml"/><Relationship Id="rId35" Type="http://schemas.openxmlformats.org/officeDocument/2006/relationships/slide" Target="slides/slide19.xml"/><Relationship Id="rId34" Type="http://schemas.openxmlformats.org/officeDocument/2006/relationships/slide" Target="slides/slide18.xml"/><Relationship Id="rId37" Type="http://schemas.openxmlformats.org/officeDocument/2006/relationships/slide" Target="slides/slide21.xml"/><Relationship Id="rId36" Type="http://schemas.openxmlformats.org/officeDocument/2006/relationships/slide" Target="slides/slide20.xml"/><Relationship Id="rId39" Type="http://schemas.openxmlformats.org/officeDocument/2006/relationships/slide" Target="slides/slide23.xml"/><Relationship Id="rId38" Type="http://schemas.openxmlformats.org/officeDocument/2006/relationships/slide" Target="slides/slide22.xml"/><Relationship Id="rId20" Type="http://schemas.openxmlformats.org/officeDocument/2006/relationships/slide" Target="slides/slide4.xml"/><Relationship Id="rId22" Type="http://schemas.openxmlformats.org/officeDocument/2006/relationships/slide" Target="slides/slide6.xml"/><Relationship Id="rId21" Type="http://schemas.openxmlformats.org/officeDocument/2006/relationships/slide" Target="slides/slide5.xml"/><Relationship Id="rId24" Type="http://schemas.openxmlformats.org/officeDocument/2006/relationships/slide" Target="slides/slide8.xml"/><Relationship Id="rId23" Type="http://schemas.openxmlformats.org/officeDocument/2006/relationships/slide" Target="slides/slide7.xml"/><Relationship Id="rId129" Type="http://schemas.openxmlformats.org/officeDocument/2006/relationships/font" Target="fonts/Constantia-bold.fntdata"/><Relationship Id="rId128" Type="http://schemas.openxmlformats.org/officeDocument/2006/relationships/font" Target="fonts/Constantia-regular.fntdata"/><Relationship Id="rId127" Type="http://schemas.openxmlformats.org/officeDocument/2006/relationships/font" Target="fonts/Roboto-boldItalic.fntdata"/><Relationship Id="rId126" Type="http://schemas.openxmlformats.org/officeDocument/2006/relationships/font" Target="fonts/Roboto-italic.fntdata"/><Relationship Id="rId26" Type="http://schemas.openxmlformats.org/officeDocument/2006/relationships/slide" Target="slides/slide10.xml"/><Relationship Id="rId121" Type="http://schemas.openxmlformats.org/officeDocument/2006/relationships/slide" Target="slides/slide105.xml"/><Relationship Id="rId25" Type="http://schemas.openxmlformats.org/officeDocument/2006/relationships/slide" Target="slides/slide9.xml"/><Relationship Id="rId120" Type="http://schemas.openxmlformats.org/officeDocument/2006/relationships/slide" Target="slides/slide104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125" Type="http://schemas.openxmlformats.org/officeDocument/2006/relationships/font" Target="fonts/Roboto-bold.fntdata"/><Relationship Id="rId29" Type="http://schemas.openxmlformats.org/officeDocument/2006/relationships/slide" Target="slides/slide13.xml"/><Relationship Id="rId124" Type="http://schemas.openxmlformats.org/officeDocument/2006/relationships/font" Target="fonts/Roboto-regular.fntdata"/><Relationship Id="rId123" Type="http://schemas.openxmlformats.org/officeDocument/2006/relationships/slide" Target="slides/slide107.xml"/><Relationship Id="rId122" Type="http://schemas.openxmlformats.org/officeDocument/2006/relationships/slide" Target="slides/slide106.xml"/><Relationship Id="rId95" Type="http://schemas.openxmlformats.org/officeDocument/2006/relationships/slide" Target="slides/slide79.xml"/><Relationship Id="rId94" Type="http://schemas.openxmlformats.org/officeDocument/2006/relationships/slide" Target="slides/slide78.xml"/><Relationship Id="rId97" Type="http://schemas.openxmlformats.org/officeDocument/2006/relationships/slide" Target="slides/slide81.xml"/><Relationship Id="rId96" Type="http://schemas.openxmlformats.org/officeDocument/2006/relationships/slide" Target="slides/slide80.xml"/><Relationship Id="rId11" Type="http://schemas.openxmlformats.org/officeDocument/2006/relationships/slideMaster" Target="slideMasters/slideMaster7.xml"/><Relationship Id="rId99" Type="http://schemas.openxmlformats.org/officeDocument/2006/relationships/slide" Target="slides/slide83.xml"/><Relationship Id="rId10" Type="http://schemas.openxmlformats.org/officeDocument/2006/relationships/slideMaster" Target="slideMasters/slideMaster6.xml"/><Relationship Id="rId98" Type="http://schemas.openxmlformats.org/officeDocument/2006/relationships/slide" Target="slides/slide82.xml"/><Relationship Id="rId13" Type="http://schemas.openxmlformats.org/officeDocument/2006/relationships/slideMaster" Target="slideMasters/slideMaster9.xml"/><Relationship Id="rId12" Type="http://schemas.openxmlformats.org/officeDocument/2006/relationships/slideMaster" Target="slideMasters/slideMaster8.xml"/><Relationship Id="rId91" Type="http://schemas.openxmlformats.org/officeDocument/2006/relationships/slide" Target="slides/slide75.xml"/><Relationship Id="rId90" Type="http://schemas.openxmlformats.org/officeDocument/2006/relationships/slide" Target="slides/slide74.xml"/><Relationship Id="rId93" Type="http://schemas.openxmlformats.org/officeDocument/2006/relationships/slide" Target="slides/slide77.xml"/><Relationship Id="rId92" Type="http://schemas.openxmlformats.org/officeDocument/2006/relationships/slide" Target="slides/slide76.xml"/><Relationship Id="rId118" Type="http://schemas.openxmlformats.org/officeDocument/2006/relationships/slide" Target="slides/slide102.xml"/><Relationship Id="rId117" Type="http://schemas.openxmlformats.org/officeDocument/2006/relationships/slide" Target="slides/slide101.xml"/><Relationship Id="rId116" Type="http://schemas.openxmlformats.org/officeDocument/2006/relationships/slide" Target="slides/slide100.xml"/><Relationship Id="rId115" Type="http://schemas.openxmlformats.org/officeDocument/2006/relationships/slide" Target="slides/slide99.xml"/><Relationship Id="rId119" Type="http://schemas.openxmlformats.org/officeDocument/2006/relationships/slide" Target="slides/slide103.xml"/><Relationship Id="rId15" Type="http://schemas.openxmlformats.org/officeDocument/2006/relationships/slideMaster" Target="slideMasters/slideMaster11.xml"/><Relationship Id="rId110" Type="http://schemas.openxmlformats.org/officeDocument/2006/relationships/slide" Target="slides/slide94.xml"/><Relationship Id="rId14" Type="http://schemas.openxmlformats.org/officeDocument/2006/relationships/slideMaster" Target="slideMasters/slideMaster10.xml"/><Relationship Id="rId17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14" Type="http://schemas.openxmlformats.org/officeDocument/2006/relationships/slide" Target="slides/slide98.xml"/><Relationship Id="rId18" Type="http://schemas.openxmlformats.org/officeDocument/2006/relationships/slide" Target="slides/slide2.xml"/><Relationship Id="rId113" Type="http://schemas.openxmlformats.org/officeDocument/2006/relationships/slide" Target="slides/slide97.xml"/><Relationship Id="rId112" Type="http://schemas.openxmlformats.org/officeDocument/2006/relationships/slide" Target="slides/slide96.xml"/><Relationship Id="rId111" Type="http://schemas.openxmlformats.org/officeDocument/2006/relationships/slide" Target="slides/slide95.xml"/><Relationship Id="rId84" Type="http://schemas.openxmlformats.org/officeDocument/2006/relationships/slide" Target="slides/slide68.xml"/><Relationship Id="rId83" Type="http://schemas.openxmlformats.org/officeDocument/2006/relationships/slide" Target="slides/slide67.xml"/><Relationship Id="rId86" Type="http://schemas.openxmlformats.org/officeDocument/2006/relationships/slide" Target="slides/slide70.xml"/><Relationship Id="rId85" Type="http://schemas.openxmlformats.org/officeDocument/2006/relationships/slide" Target="slides/slide69.xml"/><Relationship Id="rId88" Type="http://schemas.openxmlformats.org/officeDocument/2006/relationships/slide" Target="slides/slide72.xml"/><Relationship Id="rId87" Type="http://schemas.openxmlformats.org/officeDocument/2006/relationships/slide" Target="slides/slide71.xml"/><Relationship Id="rId89" Type="http://schemas.openxmlformats.org/officeDocument/2006/relationships/slide" Target="slides/slide73.xml"/><Relationship Id="rId80" Type="http://schemas.openxmlformats.org/officeDocument/2006/relationships/slide" Target="slides/slide64.xml"/><Relationship Id="rId82" Type="http://schemas.openxmlformats.org/officeDocument/2006/relationships/slide" Target="slides/slide66.xml"/><Relationship Id="rId81" Type="http://schemas.openxmlformats.org/officeDocument/2006/relationships/slide" Target="slides/slide65.xml"/><Relationship Id="rId1" Type="http://schemas.openxmlformats.org/officeDocument/2006/relationships/theme" Target="theme/theme8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slide" Target="slides/slide57.xml"/><Relationship Id="rId72" Type="http://schemas.openxmlformats.org/officeDocument/2006/relationships/slide" Target="slides/slide56.xml"/><Relationship Id="rId75" Type="http://schemas.openxmlformats.org/officeDocument/2006/relationships/slide" Target="slides/slide59.xml"/><Relationship Id="rId74" Type="http://schemas.openxmlformats.org/officeDocument/2006/relationships/slide" Target="slides/slide58.xml"/><Relationship Id="rId77" Type="http://schemas.openxmlformats.org/officeDocument/2006/relationships/slide" Target="slides/slide61.xml"/><Relationship Id="rId76" Type="http://schemas.openxmlformats.org/officeDocument/2006/relationships/slide" Target="slides/slide60.xml"/><Relationship Id="rId79" Type="http://schemas.openxmlformats.org/officeDocument/2006/relationships/slide" Target="slides/slide63.xml"/><Relationship Id="rId78" Type="http://schemas.openxmlformats.org/officeDocument/2006/relationships/slide" Target="slides/slide62.xml"/><Relationship Id="rId71" Type="http://schemas.openxmlformats.org/officeDocument/2006/relationships/slide" Target="slides/slide55.xml"/><Relationship Id="rId70" Type="http://schemas.openxmlformats.org/officeDocument/2006/relationships/slide" Target="slides/slide54.xml"/><Relationship Id="rId132" Type="http://customschemas.google.com/relationships/presentationmetadata" Target="metadata"/><Relationship Id="rId131" Type="http://schemas.openxmlformats.org/officeDocument/2006/relationships/font" Target="fonts/Constantia-boldItalic.fntdata"/><Relationship Id="rId130" Type="http://schemas.openxmlformats.org/officeDocument/2006/relationships/font" Target="fonts/Constantia-italic.fntdata"/><Relationship Id="rId62" Type="http://schemas.openxmlformats.org/officeDocument/2006/relationships/slide" Target="slides/slide46.xml"/><Relationship Id="rId61" Type="http://schemas.openxmlformats.org/officeDocument/2006/relationships/slide" Target="slides/slide45.xml"/><Relationship Id="rId64" Type="http://schemas.openxmlformats.org/officeDocument/2006/relationships/slide" Target="slides/slide48.xml"/><Relationship Id="rId63" Type="http://schemas.openxmlformats.org/officeDocument/2006/relationships/slide" Target="slides/slide47.xml"/><Relationship Id="rId66" Type="http://schemas.openxmlformats.org/officeDocument/2006/relationships/slide" Target="slides/slide50.xml"/><Relationship Id="rId65" Type="http://schemas.openxmlformats.org/officeDocument/2006/relationships/slide" Target="slides/slide49.xml"/><Relationship Id="rId68" Type="http://schemas.openxmlformats.org/officeDocument/2006/relationships/slide" Target="slides/slide52.xml"/><Relationship Id="rId67" Type="http://schemas.openxmlformats.org/officeDocument/2006/relationships/slide" Target="slides/slide51.xml"/><Relationship Id="rId60" Type="http://schemas.openxmlformats.org/officeDocument/2006/relationships/slide" Target="slides/slide44.xml"/><Relationship Id="rId69" Type="http://schemas.openxmlformats.org/officeDocument/2006/relationships/slide" Target="slides/slide53.xml"/><Relationship Id="rId51" Type="http://schemas.openxmlformats.org/officeDocument/2006/relationships/slide" Target="slides/slide35.xml"/><Relationship Id="rId50" Type="http://schemas.openxmlformats.org/officeDocument/2006/relationships/slide" Target="slides/slide34.xml"/><Relationship Id="rId53" Type="http://schemas.openxmlformats.org/officeDocument/2006/relationships/slide" Target="slides/slide37.xml"/><Relationship Id="rId52" Type="http://schemas.openxmlformats.org/officeDocument/2006/relationships/slide" Target="slides/slide36.xml"/><Relationship Id="rId55" Type="http://schemas.openxmlformats.org/officeDocument/2006/relationships/slide" Target="slides/slide39.xml"/><Relationship Id="rId54" Type="http://schemas.openxmlformats.org/officeDocument/2006/relationships/slide" Target="slides/slide38.xml"/><Relationship Id="rId57" Type="http://schemas.openxmlformats.org/officeDocument/2006/relationships/slide" Target="slides/slide41.xml"/><Relationship Id="rId56" Type="http://schemas.openxmlformats.org/officeDocument/2006/relationships/slide" Target="slides/slide40.xml"/><Relationship Id="rId59" Type="http://schemas.openxmlformats.org/officeDocument/2006/relationships/slide" Target="slides/slide43.xml"/><Relationship Id="rId58" Type="http://schemas.openxmlformats.org/officeDocument/2006/relationships/slide" Target="slides/slide42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9.png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6" Type="http://schemas.openxmlformats.org/officeDocument/2006/relationships/image" Target="../media/image22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5.png"/><Relationship Id="rId3" Type="http://schemas.openxmlformats.org/officeDocument/2006/relationships/image" Target="../media/image20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49688" y="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2" name="Google Shape;742;p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1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1" name="Shape 1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2" name="Google Shape;1952;p10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3" name="Google Shape;1953;p10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6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0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8" name="Google Shape;1958;p10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10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3" name="Google Shape;1963;p10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p10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9" name="Google Shape;1969;p10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2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10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4" name="Google Shape;1974;p10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10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0" name="Google Shape;1980;p10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3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10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5" name="Google Shape;1985;p10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10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1" name="Google Shape;2001;p10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1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36" name="Google Shape;936;p1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13:notes"/>
          <p:cNvSpPr txBox="1"/>
          <p:nvPr>
            <p:ph idx="12" type="sldNum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4" name="Google Shape;944;p1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1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1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1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1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1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2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19" name="Google Shape;1019;p2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20:notes"/>
          <p:cNvSpPr txBox="1"/>
          <p:nvPr>
            <p:ph idx="12" type="sldNum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2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2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2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2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2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2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2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3" name="Google Shape;1053;p2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26:notes"/>
          <p:cNvSpPr txBox="1"/>
          <p:nvPr>
            <p:ph idx="12" type="sldNum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26:notes"/>
          <p:cNvSpPr txBox="1"/>
          <p:nvPr/>
        </p:nvSpPr>
        <p:spPr>
          <a:xfrm>
            <a:off x="1133475" y="754063"/>
            <a:ext cx="4530725" cy="3722687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Google Shape;1061;p26:notes"/>
          <p:cNvSpPr txBox="1"/>
          <p:nvPr>
            <p:ph idx="1" type="body"/>
          </p:nvPr>
        </p:nvSpPr>
        <p:spPr>
          <a:xfrm>
            <a:off x="679450" y="4714875"/>
            <a:ext cx="5435600" cy="4467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2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2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2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2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2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2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2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3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3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3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3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3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3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3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3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3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3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3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9" name="Google Shape;1169;p3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35:notes"/>
          <p:cNvSpPr txBox="1"/>
          <p:nvPr>
            <p:ph idx="12" type="sldNum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3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3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3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3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3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7" name="Google Shape;1217;p3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3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3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8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4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4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4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1" name="Google Shape;1261;p4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4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4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4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4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4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3" name="Google Shape;1303;p4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4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4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4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4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4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4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p4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4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4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p4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p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5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p5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5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5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5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5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5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5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5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p5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5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5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5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5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5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p5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5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5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5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5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6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6" name="Google Shape;1506;p6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6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7" name="Google Shape;1517;p6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6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1" name="Google Shape;1531;p6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6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0" name="Google Shape;1540;p6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6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4" name="Google Shape;1554;p6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6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3" name="Google Shape;1563;p6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6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p6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6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7" name="Google Shape;1587;p6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6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1" name="Google Shape;1601;p6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6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1" name="Google Shape;1611;p6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7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8" name="Google Shape;1618;p7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7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3" name="Google Shape;1633;p7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7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2" name="Google Shape;1642;p7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p7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7" name="Google Shape;1657;p7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7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6" name="Google Shape;1666;p7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7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p7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7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7" name="Google Shape;1687;p7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p7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6" name="Google Shape;1696;p7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7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p7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7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9" name="Google Shape;1719;p7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7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8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9" name="Google Shape;1729;p8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8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4" name="Google Shape;1744;p8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p8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8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8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1" name="Google Shape;1771;p8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8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0" name="Google Shape;1780;p8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8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8" name="Google Shape;1798;p8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8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5" name="Google Shape;1815;p8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8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1" name="Google Shape;1821;p8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5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Google Shape;1826;p8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7" name="Google Shape;1827;p8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8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p8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90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1" name="Google Shape;1841;p90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91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7" name="Google Shape;1847;p91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92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4" name="Google Shape;1864;p92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93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7" name="Google Shape;1877;p93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p94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5" name="Google Shape;1885;p94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95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3" name="Google Shape;1903;p95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96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9" name="Google Shape;1919;p96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97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97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p98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1" name="Google Shape;1931;p98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99:notes"/>
          <p:cNvSpPr txBox="1"/>
          <p:nvPr>
            <p:ph idx="1" type="body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7" name="Google Shape;1947;p99:notes"/>
          <p:cNvSpPr/>
          <p:nvPr>
            <p:ph idx="2" type="sldImg"/>
          </p:nvPr>
        </p:nvSpPr>
        <p:spPr>
          <a:xfrm>
            <a:off x="1165225" y="1241425"/>
            <a:ext cx="4467225" cy="3349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jp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0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0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0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7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7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showMasterSp="0" type="picTx">
  <p:cSld name="PICTURE_WITH_CAPTION_TEXT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91"/>
          <p:cNvSpPr/>
          <p:nvPr/>
        </p:nvSpPr>
        <p:spPr>
          <a:xfrm flipH="1" rot="-10380000">
            <a:off x="3165475" y="1108075"/>
            <a:ext cx="5257800" cy="4114800"/>
          </a:xfrm>
          <a:prstGeom prst="snipRoundRect">
            <a:avLst>
              <a:gd fmla="val 0" name="adj1"/>
              <a:gd fmla="val 3646" name="adj2"/>
            </a:avLst>
          </a:prstGeom>
          <a:solidFill>
            <a:srgbClr val="FFFFFF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98500" kx="100000" rotWithShape="0" algn="tl" dir="7500000" dist="38500" sy="100080">
              <a:srgbClr val="000000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10" name="Google Shape;710;p191"/>
          <p:cNvSpPr/>
          <p:nvPr/>
        </p:nvSpPr>
        <p:spPr>
          <a:xfrm flipH="1" rot="-10380000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bevel/>
            <a:headEnd len="sm" w="sm" type="none"/>
            <a:tailEnd len="sm" w="sm" type="none"/>
          </a:ln>
          <a:effectLst>
            <a:outerShdw blurRad="19685" rotWithShape="0" algn="tl" dir="12900000" dist="6350">
              <a:srgbClr val="000000">
                <a:alpha val="46666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11" name="Google Shape;711;p191"/>
          <p:cNvSpPr/>
          <p:nvPr/>
        </p:nvSpPr>
        <p:spPr>
          <a:xfrm flipH="1" rot="10800000">
            <a:off x="-9525" y="5816600"/>
            <a:ext cx="9163050" cy="1041400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12" name="Google Shape;712;p191"/>
          <p:cNvSpPr/>
          <p:nvPr/>
        </p:nvSpPr>
        <p:spPr>
          <a:xfrm flipH="1" rot="10800000">
            <a:off x="4381500" y="6219825"/>
            <a:ext cx="4762500" cy="638175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13" name="Google Shape;713;p191"/>
          <p:cNvSpPr txBox="1"/>
          <p:nvPr>
            <p:ph type="title"/>
          </p:nvPr>
        </p:nvSpPr>
        <p:spPr>
          <a:xfrm>
            <a:off x="609600" y="1176996"/>
            <a:ext cx="2212848" cy="15826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b="1" sz="2000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191"/>
          <p:cNvSpPr txBox="1"/>
          <p:nvPr>
            <p:ph idx="1" type="body"/>
          </p:nvPr>
        </p:nvSpPr>
        <p:spPr>
          <a:xfrm>
            <a:off x="609600" y="2828785"/>
            <a:ext cx="2209800" cy="2179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64000" spcFirstLastPara="1" rIns="45700" wrap="square" tIns="45700">
            <a:noAutofit/>
          </a:bodyPr>
          <a:lstStyle>
            <a:lvl1pPr indent="-228600" lvl="0" marL="457200" algn="l">
              <a:spcBef>
                <a:spcPts val="250"/>
              </a:spcBef>
              <a:spcAft>
                <a:spcPts val="0"/>
              </a:spcAft>
              <a:buSzPts val="1235"/>
              <a:buFont typeface="Constantia"/>
              <a:buNone/>
              <a:defRPr sz="1300"/>
            </a:lvl1pPr>
            <a:lvl2pPr indent="-293369" lvl="1" marL="914400" algn="l">
              <a:spcBef>
                <a:spcPts val="240"/>
              </a:spcBef>
              <a:spcAft>
                <a:spcPts val="0"/>
              </a:spcAft>
              <a:buSzPts val="1020"/>
              <a:buChar char="⚫"/>
              <a:defRPr sz="1200"/>
            </a:lvl2pPr>
            <a:lvl3pPr indent="-273050" lvl="2" marL="1371600" algn="l">
              <a:spcBef>
                <a:spcPts val="200"/>
              </a:spcBef>
              <a:spcAft>
                <a:spcPts val="0"/>
              </a:spcAft>
              <a:buSzPts val="700"/>
              <a:buChar char="⚫"/>
              <a:defRPr sz="1000"/>
            </a:lvl3pPr>
            <a:lvl4pPr indent="-265747" lvl="3" marL="1828800" algn="l"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4pPr>
            <a:lvl5pPr indent="-265747" lvl="4" marL="2286000" algn="l">
              <a:spcBef>
                <a:spcPts val="180"/>
              </a:spcBef>
              <a:spcAft>
                <a:spcPts val="0"/>
              </a:spcAft>
              <a:buSzPts val="585"/>
              <a:buChar char="⚫"/>
              <a:defRPr sz="9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15" name="Google Shape;715;p191"/>
          <p:cNvSpPr/>
          <p:nvPr>
            <p:ph idx="2" type="pic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lt2"/>
          </a:solidFill>
          <a:ln cap="rnd" cmpd="sng" w="9525">
            <a:solidFill>
              <a:srgbClr val="C0C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0BD0D9"/>
              </a:buClr>
              <a:buSzPts val="304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716" name="Google Shape;716;p19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7" name="Google Shape;717;p191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91"/>
          <p:cNvSpPr txBox="1"/>
          <p:nvPr>
            <p:ph idx="12" type="sldNum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92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192"/>
          <p:cNvSpPr txBox="1"/>
          <p:nvPr>
            <p:ph idx="1" type="body"/>
          </p:nvPr>
        </p:nvSpPr>
        <p:spPr>
          <a:xfrm rot="5400000">
            <a:off x="2377281" y="15081"/>
            <a:ext cx="4389437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22" name="Google Shape;722;p19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92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4" name="Google Shape;724;p192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93"/>
          <p:cNvSpPr txBox="1"/>
          <p:nvPr>
            <p:ph type="title"/>
          </p:nvPr>
        </p:nvSpPr>
        <p:spPr>
          <a:xfrm rot="5400000">
            <a:off x="5052218" y="2491583"/>
            <a:ext cx="5211763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193"/>
          <p:cNvSpPr txBox="1"/>
          <p:nvPr>
            <p:ph idx="1" type="body"/>
          </p:nvPr>
        </p:nvSpPr>
        <p:spPr>
          <a:xfrm rot="5400000">
            <a:off x="861219" y="510383"/>
            <a:ext cx="5211763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28" name="Google Shape;728;p19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9" name="Google Shape;729;p193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193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4 partes de conteúdo" type="fourObj">
  <p:cSld name="FOUR_OBJECTS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19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3" name="Google Shape;733;p194"/>
          <p:cNvSpPr txBox="1"/>
          <p:nvPr>
            <p:ph idx="1" type="body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4" name="Google Shape;734;p194"/>
          <p:cNvSpPr txBox="1"/>
          <p:nvPr>
            <p:ph idx="2" type="body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5" name="Google Shape;735;p194"/>
          <p:cNvSpPr txBox="1"/>
          <p:nvPr>
            <p:ph idx="3" type="body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6" name="Google Shape;736;p194"/>
          <p:cNvSpPr txBox="1"/>
          <p:nvPr>
            <p:ph idx="4" type="body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7" name="Google Shape;737;p19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8" name="Google Shape;738;p194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9" name="Google Shape;739;p194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7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7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7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9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9" name="Google Shape;99;p19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9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9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9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p19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9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19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9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p19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p19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9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9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19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p19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9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p19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19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0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6" name="Google Shape;136;p20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p20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0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16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0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0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4" name="Google Shape;144;p20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0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0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0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0" name="Google Shape;150;p20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0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20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0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20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20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0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1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1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3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4" name="Google Shape;174;p1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1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3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0" name="Google Shape;180;p1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1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1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13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6" name="Google Shape;186;p13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7" name="Google Shape;187;p1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14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3" name="Google Shape;193;p14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4" name="Google Shape;194;p14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95" name="Google Shape;195;p14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96" name="Google Shape;196;p1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1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1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1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1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1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4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14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1" name="Google Shape;211;p14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2" name="Google Shape;212;p1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1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1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14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14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19" name="Google Shape;219;p1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45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1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1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46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146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p1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1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3" name="Google Shape;243;p1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p1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1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1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1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1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1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1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14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8" name="Google Shape;258;p1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1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1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14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4" name="Google Shape;264;p1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1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1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4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70" name="Google Shape;270;p14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71" name="Google Shape;271;p1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1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1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6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5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7" name="Google Shape;277;p15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78" name="Google Shape;278;p15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79" name="Google Shape;279;p15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80" name="Google Shape;280;p1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1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1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15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86" name="Google Shape;286;p15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87" name="Google Shape;287;p1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8" name="Google Shape;288;p1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1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5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Google Shape;293;p15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94" name="Google Shape;294;p1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5" name="Google Shape;295;p1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5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0" name="Google Shape;300;p1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1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5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6" name="Google Shape;306;p1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1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1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11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18" name="Google Shape;318;p1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9" name="Google Shape;319;p1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3" name="Google Shape;323;p1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4" name="Google Shape;324;p1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1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4 partes de conteúdo" type="fourObj">
  <p:cSld name="FOUR_OBJECTS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119"/>
          <p:cNvSpPr txBox="1"/>
          <p:nvPr>
            <p:ph idx="1" type="body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119"/>
          <p:cNvSpPr txBox="1"/>
          <p:nvPr>
            <p:ph idx="2" type="body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119"/>
          <p:cNvSpPr txBox="1"/>
          <p:nvPr>
            <p:ph idx="3" type="body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119"/>
          <p:cNvSpPr txBox="1"/>
          <p:nvPr>
            <p:ph idx="4" type="body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p1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1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1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8" name="Google Shape;338;p1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1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1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2" name="Google Shape;342;p21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3" name="Google Shape;343;p2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2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2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6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6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6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6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6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21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49" name="Google Shape;349;p21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50" name="Google Shape;350;p2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1" name="Google Shape;351;p2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2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21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6" name="Google Shape;356;p21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57" name="Google Shape;357;p21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8" name="Google Shape;358;p21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59" name="Google Shape;359;p2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2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2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2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2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2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8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218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70" name="Google Shape;370;p21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71" name="Google Shape;371;p2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2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2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21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21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78" name="Google Shape;378;p2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2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2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220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2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2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2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1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9" name="Google Shape;389;p221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0" name="Google Shape;390;p2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2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2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26"/>
          <p:cNvSpPr txBox="1"/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sz="5600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126"/>
          <p:cNvSpPr txBox="1"/>
          <p:nvPr>
            <p:ph idx="1" type="subTitle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>
            <a:lvl1pPr lvl="0" marR="4572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07" name="Google Shape;407;p1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0E9ED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126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0E9ED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126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0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p130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19" name="Google Shape;419;p1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1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p1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3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1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1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p1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9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5" name="Google Shape;435;p129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36" name="Google Shape;436;p1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1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1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20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2" name="Google Shape;442;p20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20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20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06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206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8" name="Google Shape;448;p20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p20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" name="Google Shape;450;p20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0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207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4" name="Google Shape;454;p207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5" name="Google Shape;455;p20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20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20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08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208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61" name="Google Shape;461;p208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2" name="Google Shape;462;p208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63" name="Google Shape;463;p208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4" name="Google Shape;464;p20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5" name="Google Shape;465;p20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6" name="Google Shape;466;p20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0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20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20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3" name="Google Shape;473;p210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474" name="Google Shape;474;p210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475" name="Google Shape;475;p2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2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2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1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211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1" name="Google Shape;481;p211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482" name="Google Shape;482;p2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2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2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12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p212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2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p2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p2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exto e Título Vertical" type="vertTitleAndTx">
  <p:cSld name="VERTICAL_TITLE_AND_VERTICAL_TEXT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13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213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4" name="Google Shape;494;p2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5" name="Google Shape;495;p2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2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13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6" name="Google Shape;506;p1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1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1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17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2" name="Google Shape;512;p1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3" name="Google Shape;513;p1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1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7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7" name="Google Shape;517;p17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18" name="Google Shape;518;p1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9" name="Google Shape;519;p1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1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17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4" name="Google Shape;524;p17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25" name="Google Shape;525;p1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1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1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7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0" name="Google Shape;530;p17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1" name="Google Shape;531;p17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2" name="Google Shape;532;p17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3" name="Google Shape;533;p17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34" name="Google Shape;534;p17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p1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6" name="Google Shape;536;p1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7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9" name="Google Shape;539;p1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0" name="Google Shape;540;p1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1" name="Google Shape;541;p1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8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1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18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8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8" name="Google Shape;548;p18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49" name="Google Shape;549;p18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0" name="Google Shape;550;p1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1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1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5" name="Google Shape;555;p18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6" name="Google Shape;556;p18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57" name="Google Shape;557;p1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8" name="Google Shape;558;p1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18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8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18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3" name="Google Shape;563;p18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1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5" name="Google Shape;565;p18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7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7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7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7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7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8" name="Google Shape;568;p18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18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0" name="Google Shape;570;p18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8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1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1" name="Google Shape;581;p1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2" name="Google Shape;582;p1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1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5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6" name="Google Shape;586;p15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87" name="Google Shape;587;p1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1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p1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5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15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93" name="Google Shape;593;p1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1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5" name="Google Shape;595;p1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8" name="Google Shape;598;p15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99" name="Google Shape;599;p15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00" name="Google Shape;600;p1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1" name="Google Shape;601;p1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2" name="Google Shape;602;p1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15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6" name="Google Shape;606;p15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07" name="Google Shape;607;p15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8" name="Google Shape;608;p15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09" name="Google Shape;609;p1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p1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p1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p1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1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6" name="Google Shape;616;p1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1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1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6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3" name="Google Shape;623;p16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4" name="Google Shape;624;p16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5" name="Google Shape;625;p1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1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1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6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16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1" name="Google Shape;631;p16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32" name="Google Shape;632;p16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3" name="Google Shape;633;p16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16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7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7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7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7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7" name="Google Shape;637;p16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8" name="Google Shape;638;p16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9" name="Google Shape;639;p1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16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16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16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16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5" name="Google Shape;645;p16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6" name="Google Shape;646;p16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136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1" name="Google Shape;661;p136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25"/>
          <p:cNvSpPr txBox="1"/>
          <p:nvPr>
            <p:ph type="ctrTitle"/>
          </p:nvPr>
        </p:nvSpPr>
        <p:spPr>
          <a:xfrm>
            <a:off x="533400" y="1371600"/>
            <a:ext cx="7851648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18275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b="1" sz="5600">
                <a:solidFill>
                  <a:srgbClr val="4CE0E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125"/>
          <p:cNvSpPr txBox="1"/>
          <p:nvPr>
            <p:ph idx="1" type="subTitle"/>
          </p:nvPr>
        </p:nvSpPr>
        <p:spPr>
          <a:xfrm>
            <a:off x="533400" y="3228536"/>
            <a:ext cx="7854696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18275" wrap="square" tIns="45700">
            <a:noAutofit/>
          </a:bodyPr>
          <a:lstStyle>
            <a:lvl1pPr lvl="0" marR="45720" algn="r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65" name="Google Shape;665;p1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0E9ED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6" name="Google Shape;666;p125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0E9ED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7" name="Google Shape;667;p125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85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185"/>
          <p:cNvSpPr txBox="1"/>
          <p:nvPr>
            <p:ph idx="1" type="body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7185" lvl="0" marL="457200" algn="l">
              <a:spcBef>
                <a:spcPts val="360"/>
              </a:spcBef>
              <a:spcAft>
                <a:spcPts val="0"/>
              </a:spcAft>
              <a:buSzPts val="1710"/>
              <a:buChar char="⚫"/>
              <a:defRPr/>
            </a:lvl1pPr>
            <a:lvl2pPr indent="-325755" lvl="1" marL="914400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71" name="Google Shape;671;p18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2" name="Google Shape;672;p185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3" name="Google Shape;673;p185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86"/>
          <p:cNvSpPr txBox="1"/>
          <p:nvPr>
            <p:ph type="title"/>
          </p:nvPr>
        </p:nvSpPr>
        <p:spPr>
          <a:xfrm>
            <a:off x="530352" y="1316736"/>
            <a:ext cx="7772400" cy="136245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b="1" sz="5600" cap="none">
                <a:solidFill>
                  <a:srgbClr val="4AE3A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186"/>
          <p:cNvSpPr txBox="1"/>
          <p:nvPr>
            <p:ph idx="1" type="body"/>
          </p:nvPr>
        </p:nvSpPr>
        <p:spPr>
          <a:xfrm>
            <a:off x="530352" y="2704664"/>
            <a:ext cx="77724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algn="l">
              <a:spcBef>
                <a:spcPts val="440"/>
              </a:spcBef>
              <a:spcAft>
                <a:spcPts val="0"/>
              </a:spcAft>
              <a:buSzPts val="2090"/>
              <a:buNone/>
              <a:defRPr sz="22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chemeClr val="lt1"/>
                </a:solidFill>
              </a:defRPr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77" name="Google Shape;677;p18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0E9ED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186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0E9ED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9" name="Google Shape;679;p186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87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2" name="Google Shape;682;p187"/>
          <p:cNvSpPr txBox="1"/>
          <p:nvPr>
            <p:ph idx="1" type="body"/>
          </p:nvPr>
        </p:nvSpPr>
        <p:spPr>
          <a:xfrm>
            <a:off x="457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indent="-317500" lvl="2" marL="137160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83" name="Google Shape;683;p187"/>
          <p:cNvSpPr txBox="1"/>
          <p:nvPr>
            <p:ph idx="2" type="body"/>
          </p:nvPr>
        </p:nvSpPr>
        <p:spPr>
          <a:xfrm>
            <a:off x="4648200" y="1920085"/>
            <a:ext cx="4038600" cy="4434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algn="l">
              <a:spcBef>
                <a:spcPts val="520"/>
              </a:spcBef>
              <a:spcAft>
                <a:spcPts val="0"/>
              </a:spcAft>
              <a:buSzPts val="2470"/>
              <a:buChar char="⚫"/>
              <a:defRPr sz="2600"/>
            </a:lvl1pPr>
            <a:lvl2pPr indent="-358140" lvl="1" marL="914400" algn="l">
              <a:spcBef>
                <a:spcPts val="480"/>
              </a:spcBef>
              <a:spcAft>
                <a:spcPts val="0"/>
              </a:spcAft>
              <a:buSzPts val="2040"/>
              <a:buChar char="⚫"/>
              <a:defRPr sz="2400"/>
            </a:lvl2pPr>
            <a:lvl3pPr indent="-317500" lvl="2" marL="1371600" algn="l">
              <a:spcBef>
                <a:spcPts val="400"/>
              </a:spcBef>
              <a:spcAft>
                <a:spcPts val="0"/>
              </a:spcAft>
              <a:buSzPts val="1400"/>
              <a:buChar char="⚫"/>
              <a:defRPr sz="2000"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84" name="Google Shape;684;p18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5" name="Google Shape;685;p187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6" name="Google Shape;686;p187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88"/>
          <p:cNvSpPr txBox="1"/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9" name="Google Shape;689;p188"/>
          <p:cNvSpPr txBox="1"/>
          <p:nvPr>
            <p:ph idx="1" type="body"/>
          </p:nvPr>
        </p:nvSpPr>
        <p:spPr>
          <a:xfrm>
            <a:off x="457200" y="1855248"/>
            <a:ext cx="4040188" cy="65935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28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0" name="Google Shape;690;p188"/>
          <p:cNvSpPr txBox="1"/>
          <p:nvPr>
            <p:ph idx="2" type="body"/>
          </p:nvPr>
        </p:nvSpPr>
        <p:spPr>
          <a:xfrm>
            <a:off x="4645025" y="1859757"/>
            <a:ext cx="4041775" cy="654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45700" wrap="square" tIns="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280"/>
              <a:buNone/>
              <a:defRPr b="1" sz="2400" cap="none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1" name="Google Shape;691;p188"/>
          <p:cNvSpPr txBox="1"/>
          <p:nvPr>
            <p:ph idx="3" type="body"/>
          </p:nvPr>
        </p:nvSpPr>
        <p:spPr>
          <a:xfrm>
            <a:off x="457200" y="2514600"/>
            <a:ext cx="4040188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61315" lvl="0" marL="457200" algn="l"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indent="-294639" lvl="3" marL="1828800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indent="-294639" lvl="4" marL="2286000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2" name="Google Shape;692;p188"/>
          <p:cNvSpPr txBox="1"/>
          <p:nvPr>
            <p:ph idx="4" type="body"/>
          </p:nvPr>
        </p:nvSpPr>
        <p:spPr>
          <a:xfrm>
            <a:off x="4645025" y="2514600"/>
            <a:ext cx="4041775" cy="3845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61315" lvl="0" marL="457200" algn="l">
              <a:spcBef>
                <a:spcPts val="440"/>
              </a:spcBef>
              <a:spcAft>
                <a:spcPts val="0"/>
              </a:spcAft>
              <a:buSzPts val="2090"/>
              <a:buChar char="⚫"/>
              <a:defRPr sz="2200"/>
            </a:lvl1pPr>
            <a:lvl2pPr indent="-336550" lvl="1" marL="914400" algn="l">
              <a:spcBef>
                <a:spcPts val="400"/>
              </a:spcBef>
              <a:spcAft>
                <a:spcPts val="0"/>
              </a:spcAft>
              <a:buSzPts val="1700"/>
              <a:buChar char="⚫"/>
              <a:defRPr sz="2000"/>
            </a:lvl2pPr>
            <a:lvl3pPr indent="-308610" lvl="2" marL="137160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indent="-294639" lvl="3" marL="1828800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4pPr>
            <a:lvl5pPr indent="-294639" lvl="4" marL="2286000" algn="l">
              <a:spcBef>
                <a:spcPts val="320"/>
              </a:spcBef>
              <a:spcAft>
                <a:spcPts val="0"/>
              </a:spcAft>
              <a:buSzPts val="1040"/>
              <a:buChar char="⚫"/>
              <a:defRPr sz="16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3" name="Google Shape;693;p1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p188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188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9"/>
          <p:cNvSpPr txBox="1"/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b="0" sz="5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18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189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0" name="Google Shape;700;p189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90"/>
          <p:cNvSpPr txBox="1"/>
          <p:nvPr>
            <p:ph type="title"/>
          </p:nvPr>
        </p:nvSpPr>
        <p:spPr>
          <a:xfrm>
            <a:off x="685800" y="514352"/>
            <a:ext cx="27432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b="0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3" name="Google Shape;703;p190"/>
          <p:cNvSpPr txBox="1"/>
          <p:nvPr>
            <p:ph idx="1" type="body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75" spcFirstLastPara="1" rIns="1827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04" name="Google Shape;704;p190"/>
          <p:cNvSpPr txBox="1"/>
          <p:nvPr>
            <p:ph idx="2" type="body"/>
          </p:nvPr>
        </p:nvSpPr>
        <p:spPr>
          <a:xfrm>
            <a:off x="3575050" y="1676400"/>
            <a:ext cx="511175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>
            <a:lvl1pPr indent="-397510" lvl="0" marL="457200" algn="l">
              <a:spcBef>
                <a:spcPts val="560"/>
              </a:spcBef>
              <a:spcAft>
                <a:spcPts val="0"/>
              </a:spcAft>
              <a:buSzPts val="2660"/>
              <a:buChar char="⚫"/>
              <a:defRPr sz="2800"/>
            </a:lvl1pPr>
            <a:lvl2pPr indent="-368935" lvl="1" marL="914400" algn="l">
              <a:spcBef>
                <a:spcPts val="520"/>
              </a:spcBef>
              <a:spcAft>
                <a:spcPts val="0"/>
              </a:spcAft>
              <a:buSzPts val="2210"/>
              <a:buChar char="⚫"/>
              <a:defRPr sz="2600"/>
            </a:lvl2pPr>
            <a:lvl3pPr indent="-335280" lvl="2" marL="1371600" algn="l">
              <a:spcBef>
                <a:spcPts val="480"/>
              </a:spcBef>
              <a:spcAft>
                <a:spcPts val="0"/>
              </a:spcAft>
              <a:buSzPts val="1680"/>
              <a:buChar char="⚫"/>
              <a:defRPr sz="2400"/>
            </a:lvl3pPr>
            <a:lvl4pPr indent="-311150" lvl="3" marL="1828800" algn="l">
              <a:spcBef>
                <a:spcPts val="400"/>
              </a:spcBef>
              <a:spcAft>
                <a:spcPts val="0"/>
              </a:spcAft>
              <a:buSzPts val="1300"/>
              <a:buChar char="⚫"/>
              <a:defRPr sz="2000"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⚫"/>
              <a:defRPr sz="1800"/>
            </a:lvl5pPr>
            <a:lvl6pPr indent="-320039" lvl="5" marL="27432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indent="-320039" lvl="6" marL="320040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05" name="Google Shape;705;p19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190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7" name="Google Shape;707;p190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0" lvl="1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0" lvl="2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0" lvl="3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0" lvl="4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0" lvl="5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0" lvl="6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0" lvl="7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0" lvl="8" marL="0" marR="0" algn="r">
              <a:spcBef>
                <a:spcPts val="0"/>
              </a:spcBef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8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33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57.xml"/><Relationship Id="rId3" Type="http://schemas.openxmlformats.org/officeDocument/2006/relationships/theme" Target="../theme/theme1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theme" Target="../theme/theme11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4" name="Google Shape;574;p13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5" name="Google Shape;575;p1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6" name="Google Shape;576;p1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7" name="Google Shape;577;p1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23"/>
          <p:cNvSpPr/>
          <p:nvPr/>
        </p:nvSpPr>
        <p:spPr>
          <a:xfrm>
            <a:off x="-9525" y="-7938"/>
            <a:ext cx="9163050" cy="1041401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49" name="Google Shape;649;p123"/>
          <p:cNvSpPr/>
          <p:nvPr/>
        </p:nvSpPr>
        <p:spPr>
          <a:xfrm>
            <a:off x="4381500" y="-7938"/>
            <a:ext cx="4762500" cy="638176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650" name="Google Shape;650;p123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1" name="Google Shape;651;p123"/>
          <p:cNvSpPr txBox="1"/>
          <p:nvPr>
            <p:ph idx="1" type="body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52" name="Google Shape;652;p1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53" name="Google Shape;653;p123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654" name="Google Shape;654;p123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grpSp>
        <p:nvGrpSpPr>
          <p:cNvPr id="655" name="Google Shape;655;p123"/>
          <p:cNvGrpSpPr/>
          <p:nvPr/>
        </p:nvGrpSpPr>
        <p:grpSpPr>
          <a:xfrm>
            <a:off x="-29327" y="-14808"/>
            <a:ext cx="9198220" cy="1083716"/>
            <a:chOff x="-29322" y="-1971"/>
            <a:chExt cx="9198255" cy="1086266"/>
          </a:xfrm>
        </p:grpSpPr>
        <p:sp>
          <p:nvSpPr>
            <p:cNvPr id="656" name="Google Shape;656;p123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rect b="b" l="l" r="r" t="t"/>
              <a:pathLst>
                <a:path extrusionOk="0" h="1055" w="5772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cap="flat" cmpd="sng" w="10775">
              <a:solidFill>
                <a:srgbClr val="09B6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23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rect b="b" l="l" r="r" t="t"/>
              <a:pathLst>
                <a:path extrusionOk="0" h="854" w="5766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1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1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1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1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1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6" name="Google Shape;236;p1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7" name="Google Shape;237;p1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1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1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1" name="Google Shape;311;p1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2" name="Google Shape;312;p1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3" name="Google Shape;313;p1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24"/>
          <p:cNvSpPr/>
          <p:nvPr/>
        </p:nvSpPr>
        <p:spPr>
          <a:xfrm>
            <a:off x="-9525" y="-7938"/>
            <a:ext cx="9163050" cy="1041401"/>
          </a:xfrm>
          <a:custGeom>
            <a:rect b="b" l="l" r="r" t="t"/>
            <a:pathLst>
              <a:path extrusionOk="0" h="656" w="5772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95" name="Google Shape;395;p124"/>
          <p:cNvSpPr/>
          <p:nvPr/>
        </p:nvSpPr>
        <p:spPr>
          <a:xfrm>
            <a:off x="4381500" y="-7938"/>
            <a:ext cx="4762500" cy="638176"/>
          </a:xfrm>
          <a:custGeom>
            <a:rect b="b" l="l" r="r" t="t"/>
            <a:pathLst>
              <a:path extrusionOk="0" h="595" w="300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396" name="Google Shape;396;p124"/>
          <p:cNvSpPr txBox="1"/>
          <p:nvPr>
            <p:ph type="title"/>
          </p:nvPr>
        </p:nvSpPr>
        <p:spPr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7" name="Google Shape;397;p124"/>
          <p:cNvSpPr txBox="1"/>
          <p:nvPr>
            <p:ph idx="1" type="body"/>
          </p:nvPr>
        </p:nvSpPr>
        <p:spPr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5445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0BD0D9"/>
              </a:buClr>
              <a:buSzPts val="2470"/>
              <a:buFont typeface="Noto Sans Symbols"/>
              <a:buChar char="⚫"/>
              <a:defRPr b="0" i="0" sz="2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indent="-35814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⚫"/>
              <a:defRPr b="0" i="0" sz="2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indent="-321944" lvl="2" marL="1371600" marR="0" rtl="0" algn="l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⚫"/>
              <a:defRPr b="0" i="0" sz="21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BD0D9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10CF9B"/>
              </a:buClr>
              <a:buSzPts val="13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indent="-320039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indent="-309879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⚫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b="0" i="0" sz="16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indent="-3175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b="0" i="0" sz="14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98" name="Google Shape;398;p1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399" name="Google Shape;399;p124"/>
          <p:cNvSpPr txBox="1"/>
          <p:nvPr>
            <p:ph idx="11" type="ftr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/>
        </p:txBody>
      </p:sp>
      <p:sp>
        <p:nvSpPr>
          <p:cNvPr id="400" name="Google Shape;400;p124"/>
          <p:cNvSpPr txBox="1"/>
          <p:nvPr>
            <p:ph idx="12" type="sldNum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35C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grpSp>
        <p:nvGrpSpPr>
          <p:cNvPr id="401" name="Google Shape;401;p124"/>
          <p:cNvGrpSpPr/>
          <p:nvPr/>
        </p:nvGrpSpPr>
        <p:grpSpPr>
          <a:xfrm>
            <a:off x="-29327" y="-14808"/>
            <a:ext cx="9198220" cy="1083716"/>
            <a:chOff x="-29322" y="-1971"/>
            <a:chExt cx="9198255" cy="1086266"/>
          </a:xfrm>
        </p:grpSpPr>
        <p:sp>
          <p:nvSpPr>
            <p:cNvPr id="402" name="Google Shape;402;p124"/>
            <p:cNvSpPr/>
            <p:nvPr/>
          </p:nvSpPr>
          <p:spPr>
            <a:xfrm rot="-164308">
              <a:off x="-19045" y="216550"/>
              <a:ext cx="9163050" cy="649224"/>
            </a:xfrm>
            <a:custGeom>
              <a:rect b="b" l="l" r="r" t="t"/>
              <a:pathLst>
                <a:path extrusionOk="0" h="1055" w="5772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cap="flat" cmpd="sng" w="10775">
              <a:solidFill>
                <a:srgbClr val="09B6B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24"/>
            <p:cNvSpPr/>
            <p:nvPr/>
          </p:nvSpPr>
          <p:spPr>
            <a:xfrm rot="-164308">
              <a:off x="-14309" y="290003"/>
              <a:ext cx="9175812" cy="530352"/>
            </a:xfrm>
            <a:custGeom>
              <a:rect b="b" l="l" r="r" t="t"/>
              <a:pathLst>
                <a:path extrusionOk="0" h="854" w="5766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2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2" name="Google Shape;412;p12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3" name="Google Shape;413;p1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4" name="Google Shape;414;p1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5" name="Google Shape;415;p1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2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24" name="Google Shape;424;p12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5" name="Google Shape;425;p1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6" name="Google Shape;426;p1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7" name="Google Shape;427;p1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99" name="Google Shape;499;p13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0" name="Google Shape;500;p1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1" name="Google Shape;501;p1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2" name="Google Shape;502;p1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00.xml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3.bin"/><Relationship Id="rId10" Type="http://schemas.openxmlformats.org/officeDocument/2006/relationships/oleObject" Target="../embeddings/oleObject3.bin"/><Relationship Id="rId13" Type="http://schemas.openxmlformats.org/officeDocument/2006/relationships/oleObject" Target="../embeddings/oleObject4.bin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6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Relationship Id="rId15" Type="http://schemas.openxmlformats.org/officeDocument/2006/relationships/image" Target="../media/image13.png"/><Relationship Id="rId14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png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2.bin"/></Relationships>
</file>

<file path=ppt/slides/_rels/slide17.xml.rels><?xml version="1.0" encoding="UTF-8" standalone="yes"?><Relationships xmlns="http://schemas.openxmlformats.org/package/2006/relationships"><Relationship Id="rId20" Type="http://schemas.openxmlformats.org/officeDocument/2006/relationships/oleObject" Target="../embeddings/oleObject10.bin"/><Relationship Id="rId11" Type="http://schemas.openxmlformats.org/officeDocument/2006/relationships/oleObject" Target="../embeddings/oleObject7.bin"/><Relationship Id="rId10" Type="http://schemas.openxmlformats.org/officeDocument/2006/relationships/oleObject" Target="../embeddings/oleObject7.bin"/><Relationship Id="rId21" Type="http://schemas.openxmlformats.org/officeDocument/2006/relationships/image" Target="../media/image22.png"/><Relationship Id="rId13" Type="http://schemas.openxmlformats.org/officeDocument/2006/relationships/oleObject" Target="../embeddings/oleObject8.bin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7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png"/><Relationship Id="rId15" Type="http://schemas.openxmlformats.org/officeDocument/2006/relationships/image" Target="../media/image16.png"/><Relationship Id="rId14" Type="http://schemas.openxmlformats.org/officeDocument/2006/relationships/oleObject" Target="../embeddings/oleObject8.bin"/><Relationship Id="rId17" Type="http://schemas.openxmlformats.org/officeDocument/2006/relationships/oleObject" Target="../embeddings/oleObject9.bin"/><Relationship Id="rId16" Type="http://schemas.openxmlformats.org/officeDocument/2006/relationships/oleObject" Target="../embeddings/oleObject9.bin"/><Relationship Id="rId5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6" Type="http://schemas.openxmlformats.org/officeDocument/2006/relationships/image" Target="../media/image12.png"/><Relationship Id="rId18" Type="http://schemas.openxmlformats.org/officeDocument/2006/relationships/image" Target="../media/image14.png"/><Relationship Id="rId7" Type="http://schemas.openxmlformats.org/officeDocument/2006/relationships/oleObject" Target="../embeddings/oleObject6.bin"/><Relationship Id="rId8" Type="http://schemas.openxmlformats.org/officeDocument/2006/relationships/oleObject" Target="../embeddings/oleObject6.bin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oleObject" Target="../embeddings/oleObject13.bin"/><Relationship Id="rId10" Type="http://schemas.openxmlformats.org/officeDocument/2006/relationships/oleObject" Target="../embeddings/oleObject13.bin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8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5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7.png"/><Relationship Id="rId7" Type="http://schemas.openxmlformats.org/officeDocument/2006/relationships/oleObject" Target="../embeddings/oleObject12.bin"/><Relationship Id="rId8" Type="http://schemas.openxmlformats.org/officeDocument/2006/relationships/oleObject" Target="../embeddings/oleObject12.bin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0.xml"/><Relationship Id="rId3" Type="http://schemas.openxmlformats.org/officeDocument/2006/relationships/vmlDrawing" Target="../drawings/vmlDrawing4.vml"/><Relationship Id="rId4" Type="http://schemas.openxmlformats.org/officeDocument/2006/relationships/oleObject" Target="../embeddings/oleObject14.bin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1.png"/><Relationship Id="rId7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portal.mec.gov.br/component/content/article?id=13082:apresentacao-conaes" TargetMode="External"/><Relationship Id="rId4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enadeies.inep.gov.br/enadeIes/enadeResultado/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6.png"/><Relationship Id="rId4" Type="http://schemas.openxmlformats.org/officeDocument/2006/relationships/image" Target="../media/image40.png"/><Relationship Id="rId5" Type="http://schemas.openxmlformats.org/officeDocument/2006/relationships/image" Target="../media/image36.png"/><Relationship Id="rId6" Type="http://schemas.openxmlformats.org/officeDocument/2006/relationships/image" Target="../media/image27.png"/><Relationship Id="rId7" Type="http://schemas.openxmlformats.org/officeDocument/2006/relationships/image" Target="../media/image29.png"/><Relationship Id="rId8" Type="http://schemas.openxmlformats.org/officeDocument/2006/relationships/image" Target="../media/image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png"/><Relationship Id="rId4" Type="http://schemas.openxmlformats.org/officeDocument/2006/relationships/image" Target="../media/image28.png"/><Relationship Id="rId5" Type="http://schemas.openxmlformats.org/officeDocument/2006/relationships/image" Target="../media/image35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5.png"/><Relationship Id="rId4" Type="http://schemas.openxmlformats.org/officeDocument/2006/relationships/image" Target="../media/image33.png"/><Relationship Id="rId5" Type="http://schemas.openxmlformats.org/officeDocument/2006/relationships/image" Target="../media/image47.png"/><Relationship Id="rId6" Type="http://schemas.openxmlformats.org/officeDocument/2006/relationships/image" Target="../media/image59.png"/><Relationship Id="rId7" Type="http://schemas.openxmlformats.org/officeDocument/2006/relationships/image" Target="../media/image42.png"/><Relationship Id="rId8" Type="http://schemas.openxmlformats.org/officeDocument/2006/relationships/image" Target="../media/image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53.png"/><Relationship Id="rId6" Type="http://schemas.openxmlformats.org/officeDocument/2006/relationships/image" Target="../media/image51.png"/><Relationship Id="rId7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52.png"/><Relationship Id="rId6" Type="http://schemas.openxmlformats.org/officeDocument/2006/relationships/image" Target="../media/image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png"/><Relationship Id="rId4" Type="http://schemas.openxmlformats.org/officeDocument/2006/relationships/image" Target="../media/image49.png"/><Relationship Id="rId5" Type="http://schemas.openxmlformats.org/officeDocument/2006/relationships/image" Target="../media/image57.png"/><Relationship Id="rId6" Type="http://schemas.openxmlformats.org/officeDocument/2006/relationships/image" Target="../media/image50.png"/><Relationship Id="rId7" Type="http://schemas.openxmlformats.org/officeDocument/2006/relationships/image" Target="../media/image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8.png"/><Relationship Id="rId4" Type="http://schemas.openxmlformats.org/officeDocument/2006/relationships/image" Target="../media/image58.png"/><Relationship Id="rId5" Type="http://schemas.openxmlformats.org/officeDocument/2006/relationships/image" Target="../media/image63.png"/><Relationship Id="rId6" Type="http://schemas.openxmlformats.org/officeDocument/2006/relationships/image" Target="../media/image62.png"/><Relationship Id="rId7" Type="http://schemas.openxmlformats.org/officeDocument/2006/relationships/image" Target="../media/image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90.png"/><Relationship Id="rId4" Type="http://schemas.openxmlformats.org/officeDocument/2006/relationships/image" Target="../media/image66.png"/><Relationship Id="rId5" Type="http://schemas.openxmlformats.org/officeDocument/2006/relationships/image" Target="../media/image76.png"/><Relationship Id="rId6" Type="http://schemas.openxmlformats.org/officeDocument/2006/relationships/image" Target="../media/image72.png"/><Relationship Id="rId7" Type="http://schemas.openxmlformats.org/officeDocument/2006/relationships/image" Target="../media/image64.png"/><Relationship Id="rId8" Type="http://schemas.openxmlformats.org/officeDocument/2006/relationships/image" Target="../media/image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5.png"/><Relationship Id="rId4" Type="http://schemas.openxmlformats.org/officeDocument/2006/relationships/image" Target="../media/image105.png"/><Relationship Id="rId5" Type="http://schemas.openxmlformats.org/officeDocument/2006/relationships/image" Target="../media/image74.png"/><Relationship Id="rId6" Type="http://schemas.openxmlformats.org/officeDocument/2006/relationships/image" Target="../media/image71.png"/><Relationship Id="rId7" Type="http://schemas.openxmlformats.org/officeDocument/2006/relationships/image" Target="../media/image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0.png"/><Relationship Id="rId4" Type="http://schemas.openxmlformats.org/officeDocument/2006/relationships/image" Target="../media/image73.png"/><Relationship Id="rId5" Type="http://schemas.openxmlformats.org/officeDocument/2006/relationships/image" Target="../media/image7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6.png"/><Relationship Id="rId4" Type="http://schemas.openxmlformats.org/officeDocument/2006/relationships/image" Target="../media/image81.png"/><Relationship Id="rId5" Type="http://schemas.openxmlformats.org/officeDocument/2006/relationships/image" Target="../media/image77.png"/><Relationship Id="rId6" Type="http://schemas.openxmlformats.org/officeDocument/2006/relationships/image" Target="../media/image79.png"/><Relationship Id="rId7" Type="http://schemas.openxmlformats.org/officeDocument/2006/relationships/image" Target="../media/image82.png"/><Relationship Id="rId8" Type="http://schemas.openxmlformats.org/officeDocument/2006/relationships/image" Target="../media/image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0.png"/><Relationship Id="rId4" Type="http://schemas.openxmlformats.org/officeDocument/2006/relationships/image" Target="../media/image83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91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8.png"/><Relationship Id="rId7" Type="http://schemas.openxmlformats.org/officeDocument/2006/relationships/image" Target="../media/image99.png"/><Relationship Id="rId8" Type="http://schemas.openxmlformats.org/officeDocument/2006/relationships/image" Target="../media/image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7.png"/><Relationship Id="rId4" Type="http://schemas.openxmlformats.org/officeDocument/2006/relationships/image" Target="../media/image8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6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2.png"/><Relationship Id="rId7" Type="http://schemas.openxmlformats.org/officeDocument/2006/relationships/image" Target="../media/image97.png"/><Relationship Id="rId8" Type="http://schemas.openxmlformats.org/officeDocument/2006/relationships/image" Target="../media/image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8.png"/><Relationship Id="rId4" Type="http://schemas.openxmlformats.org/officeDocument/2006/relationships/image" Target="../media/image10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10.png"/><Relationship Id="rId4" Type="http://schemas.openxmlformats.org/officeDocument/2006/relationships/image" Target="../media/image93.png"/><Relationship Id="rId5" Type="http://schemas.openxmlformats.org/officeDocument/2006/relationships/image" Target="../media/image96.png"/><Relationship Id="rId6" Type="http://schemas.openxmlformats.org/officeDocument/2006/relationships/image" Target="../media/image104.png"/><Relationship Id="rId7" Type="http://schemas.openxmlformats.org/officeDocument/2006/relationships/image" Target="../media/image102.png"/><Relationship Id="rId8" Type="http://schemas.openxmlformats.org/officeDocument/2006/relationships/image" Target="../media/image5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1.png"/><Relationship Id="rId4" Type="http://schemas.openxmlformats.org/officeDocument/2006/relationships/image" Target="../media/image108.png"/><Relationship Id="rId5" Type="http://schemas.openxmlformats.org/officeDocument/2006/relationships/image" Target="../media/image10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16.png"/><Relationship Id="rId4" Type="http://schemas.openxmlformats.org/officeDocument/2006/relationships/image" Target="../media/image107.png"/><Relationship Id="rId5" Type="http://schemas.openxmlformats.org/officeDocument/2006/relationships/image" Target="../media/image112.png"/><Relationship Id="rId6" Type="http://schemas.openxmlformats.org/officeDocument/2006/relationships/image" Target="../media/image109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.png"/><Relationship Id="rId4" Type="http://schemas.openxmlformats.org/officeDocument/2006/relationships/hyperlink" Target="https://www.ufpe.br/proacad/enade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14.png"/><Relationship Id="rId4" Type="http://schemas.openxmlformats.org/officeDocument/2006/relationships/image" Target="../media/image5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.png"/><Relationship Id="rId4" Type="http://schemas.openxmlformats.org/officeDocument/2006/relationships/hyperlink" Target="http://enadeies.inep.gov.br/enadeIes/enadeResultado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5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2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26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22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25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17.jpg"/><Relationship Id="rId4" Type="http://schemas.openxmlformats.org/officeDocument/2006/relationships/image" Target="../media/image115.jpg"/><Relationship Id="rId5" Type="http://schemas.openxmlformats.org/officeDocument/2006/relationships/image" Target="../media/image118.png"/><Relationship Id="rId6" Type="http://schemas.openxmlformats.org/officeDocument/2006/relationships/image" Target="../media/image121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27.png"/><Relationship Id="rId4" Type="http://schemas.openxmlformats.org/officeDocument/2006/relationships/image" Target="../media/image5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19.jpg"/><Relationship Id="rId4" Type="http://schemas.openxmlformats.org/officeDocument/2006/relationships/image" Target="../media/image120.jpg"/><Relationship Id="rId5" Type="http://schemas.openxmlformats.org/officeDocument/2006/relationships/image" Target="../media/image5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1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6" name="Google Shape;746;p1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7" name="Google Shape;747;p1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748" name="Google Shape;748;p1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1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1" name="Google Shape;751;p1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2" name="Google Shape;752;p1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1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1"/>
          <p:cNvSpPr/>
          <p:nvPr/>
        </p:nvSpPr>
        <p:spPr>
          <a:xfrm>
            <a:off x="180975" y="2401114"/>
            <a:ext cx="8568952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6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Plano de Ação Enade/UFPE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6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 – Ano 2</a:t>
            </a:r>
            <a:endParaRPr/>
          </a:p>
        </p:txBody>
      </p:sp>
      <p:pic>
        <p:nvPicPr>
          <p:cNvPr id="755" name="Google Shape;75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0"/>
          <p:cNvSpPr/>
          <p:nvPr/>
        </p:nvSpPr>
        <p:spPr>
          <a:xfrm>
            <a:off x="469900" y="404664"/>
            <a:ext cx="8566595" cy="3077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DESTAQUES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6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Art. 2º - </a:t>
            </a: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Prova: 22 de novembro de 2020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Art 3º Edital -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Art 4º Enquadramento específico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Art 5º Diretrizes prova Formação Geral e Específicas</a:t>
            </a:r>
            <a:endParaRPr b="1" i="1" sz="2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10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10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2" name="Google Shape;892;p10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ogo_PROACAD" id="893" name="Google Shape;893;p10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4" name="Google Shape;894;p10"/>
          <p:cNvCxnSpPr/>
          <p:nvPr/>
        </p:nvCxnSpPr>
        <p:spPr>
          <a:xfrm>
            <a:off x="-180528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5" name="Google Shape;895;p10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6" name="Google Shape;89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0435" y="308399"/>
            <a:ext cx="525000" cy="773406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10"/>
          <p:cNvSpPr/>
          <p:nvPr/>
        </p:nvSpPr>
        <p:spPr>
          <a:xfrm>
            <a:off x="144239" y="3573016"/>
            <a:ext cx="8855521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Art. 6º </a:t>
            </a:r>
            <a:r>
              <a:rPr b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Critério inscrição</a:t>
            </a:r>
            <a:r>
              <a:rPr b="1" i="1" lang="pt-BR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i="1" lang="pt-BR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concluintes de cursos de bacharelado: aqueles que tenham integralizado 80% ou mais da carga horária mínima do currículo do curso definido pelas IES e não tenham colado grau até o último dia do período de retificação de inscrições do Enade 2020, ou aqueles com previsão de integralização de 100% da carga horária do curso até julho de 2021</a:t>
            </a:r>
            <a:r>
              <a:rPr b="1" i="1" lang="pt-BR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. (colação em  2020.1 – dispensados)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Art. 8º O Enade é componente curricular obrigatório – </a:t>
            </a:r>
            <a:r>
              <a:rPr b="1" lang="pt-BR" sz="1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Regularidade dada pelo Inep</a:t>
            </a:r>
            <a:endParaRPr/>
          </a:p>
        </p:txBody>
      </p:sp>
      <p:sp>
        <p:nvSpPr>
          <p:cNvPr id="898" name="Google Shape;898;p10"/>
          <p:cNvSpPr txBox="1"/>
          <p:nvPr/>
        </p:nvSpPr>
        <p:spPr>
          <a:xfrm>
            <a:off x="6851153" y="429309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10"/>
          <p:cNvSpPr txBox="1"/>
          <p:nvPr/>
        </p:nvSpPr>
        <p:spPr>
          <a:xfrm rot="-2323133">
            <a:off x="2271115" y="2163189"/>
            <a:ext cx="4539629" cy="3185964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Haverá Reunião específica sobre a inscrição de ingressantes e concluintes</a:t>
            </a:r>
            <a:endParaRPr/>
          </a:p>
        </p:txBody>
      </p:sp>
      <p:pic>
        <p:nvPicPr>
          <p:cNvPr id="900" name="Google Shape;90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2294" y="1206098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4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100"/>
          <p:cNvSpPr/>
          <p:nvPr/>
        </p:nvSpPr>
        <p:spPr>
          <a:xfrm>
            <a:off x="0" y="44450"/>
            <a:ext cx="9109075" cy="67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27. As disciplinas cursadas contribuíram para sua formação integral, como cidadão e profissional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28. Os conteúdos abordados nas disciplinas do curso favoreceram sua atuação em estágios ou em atividades de iniciação profissional.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29. As metodologias de ensino utilizadas no curso desafiaram você a aprofundar conhecimentos e desenvolver competências reflexivas e críticas.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30. O curso propiciou experiências de aprendizagem inovadoras.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31. O curso contribuiu para o desenvolvimento da sua consciência ética para o exercício profissional.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32. No curso você teve oportunidade de aprender a trabalhar em equipe.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33. O curso possibilitou aumentar sua capacidade de reflexão e argumentação.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34. O curso promoveu o desenvolvimento da sua capacidade de pensar criticamente, analisar e refletir sobre soluções para problemas da sociedade.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35. O curso contribuiu para você ampliar sua capacidade de comunicação nas formas oral e escrita.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36. O curso contribuiu para o desenvolvimento da sua capacidade de aprender e atualizar-se permanentemente.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37. As relações professor-aluno ao longo do curso estimularam você a estudar e aprender. </a:t>
            </a:r>
            <a:endParaRPr/>
          </a:p>
          <a:p>
            <a:pPr indent="0" lvl="0" marL="0" marR="0" rtl="0" algn="just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38. Os planos de ensino apresentados pelos professores contribuíram para o desenvolvimento das atividades acadêmicas e para seus estudos.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9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p101"/>
          <p:cNvSpPr/>
          <p:nvPr/>
        </p:nvSpPr>
        <p:spPr>
          <a:xfrm>
            <a:off x="34925" y="44450"/>
            <a:ext cx="8986838" cy="66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39. As referências bibliográficas indicadas pelos professores nos planos de ensino contribuíram para seus estudos e aprendizagens.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40. Foram oferecidas oportunidades para os estudantes superarem dificuldades relacionadas ao processo de formação.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42. O curso exigiu de você organização e dedicação frequente aos estudos.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47. O curso favoreceu a articulação do conhecimento teórico com atividades práticas.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48. As atividades práticas foram suficientes para relacionar os conteúdos do curso com a prática, contribuindo para sua formação profissional.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49. O curso propiciou acesso a conhecimentos atualizados e/ou contemporâneos em sua área de formação.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50. O estágio supervisionado proporcionou experiências diversificadas para a sua formação.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51. As atividades realizadas durante seu trabalho de conclusão de curso contribuíram para qualificar sua formação profissional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55. As avaliações da aprendizagem realizadas durante o curso foram compatíveis com os conteúdos ou temas trabalhados pelos professores.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57. Os professores demonstraram domínio dos conteúdos abordados nas disciplinas. </a:t>
            </a:r>
            <a:endParaRPr/>
          </a:p>
          <a:p>
            <a:pPr indent="0" lvl="0" marL="0" marR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66. As atividades acadêmicas desenvolvidas dentro e fora da sala de aula possibilitaram reflexão, convivência e respeito à diversidade. </a:t>
            </a:r>
            <a:endParaRPr sz="1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102"/>
          <p:cNvSpPr/>
          <p:nvPr/>
        </p:nvSpPr>
        <p:spPr>
          <a:xfrm>
            <a:off x="539750" y="179388"/>
            <a:ext cx="8208963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1" i="1" lang="pt-BR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Percepção Discente sobre as Condições do Processo Formativo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102"/>
          <p:cNvSpPr txBox="1"/>
          <p:nvPr/>
        </p:nvSpPr>
        <p:spPr>
          <a:xfrm>
            <a:off x="0" y="2924175"/>
            <a:ext cx="9180513" cy="2309813"/>
          </a:xfrm>
          <a:prstGeom prst="rect">
            <a:avLst/>
          </a:prstGeom>
          <a:solidFill>
            <a:srgbClr val="C4E2F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Questionário Socioeconômico do ENADE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NF-Infraestrutura e instalações físicas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41; 54; 56; 58-65; e, 68. 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p103"/>
          <p:cNvSpPr/>
          <p:nvPr/>
        </p:nvSpPr>
        <p:spPr>
          <a:xfrm>
            <a:off x="0" y="-19050"/>
            <a:ext cx="9144000" cy="7016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41. A coordenação do curso esteve disponível para orientação acadêmica dos estudantes.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54. Os estudantes participaram de avaliações periódicas do curso (disciplinas, atuação dos professores, infraestrutura).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56. Os professores apresentaram disponibilidade para atender os estudantes fora do horário das aulas.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58. Os professores utilizaram tecnologias da informação e comunicação (TICs) como estratégia de ensino (projetor multimídia, laboratório de informática, ambiente virtual de aprendizagem).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59. A instituição dispôs de quantidade suficiente de funcionários para o apoio administrativo e acadêmico.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60. O curso disponibilizou monitores ou tutores para auxiliar os estudantes.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61. As condições de infraestrutura das salas de aula foram adequadas.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62. Os equipamentos e materiais disponíveis para as aulas práticas foram adequados para a quantidade de estudantes.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63. Os ambientes e equipamentos destinados às aulas práticas foram adequados ao curso.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64. A biblioteca dispôs das referências bibliográficas que os estudantes necessitaram.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65. A instituição contou com biblioteca virtual ou conferiu acesso a obras disponíveis em acervos virtuais. </a:t>
            </a:r>
            <a:endParaRPr/>
          </a:p>
          <a:p>
            <a:pPr indent="0" lvl="0" marL="0" marR="0" rtl="0" algn="just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Noto Sans Symbols"/>
              <a:buNone/>
            </a:pPr>
            <a:r>
              <a:rPr lang="pt-BR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68. A instituição dispôs de refeitório, cantina e banheiros em condições adequadas que atenderam as necessidades dos seus usuários.</a:t>
            </a:r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5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104"/>
          <p:cNvSpPr/>
          <p:nvPr/>
        </p:nvSpPr>
        <p:spPr>
          <a:xfrm>
            <a:off x="539750" y="179388"/>
            <a:ext cx="8208963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1" i="1" lang="pt-BR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Percepção Discente sobre as Condições do Processo Formativo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7" name="Google Shape;1977;p104"/>
          <p:cNvSpPr txBox="1"/>
          <p:nvPr/>
        </p:nvSpPr>
        <p:spPr>
          <a:xfrm>
            <a:off x="0" y="2420888"/>
            <a:ext cx="9144000" cy="2862262"/>
          </a:xfrm>
          <a:prstGeom prst="rect">
            <a:avLst/>
          </a:prstGeom>
          <a:solidFill>
            <a:srgbClr val="C8F9F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Questionário Socioeconômico do ENADE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NA-Oportunidades de ampliação da formação acadêmica e profissional</a:t>
            </a:r>
            <a:endParaRPr sz="3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43-46; 52-53; e, 67.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105"/>
          <p:cNvSpPr/>
          <p:nvPr/>
        </p:nvSpPr>
        <p:spPr>
          <a:xfrm>
            <a:off x="53975" y="116632"/>
            <a:ext cx="9036050" cy="59102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43. Foram oferecidas oportunidades para os estudantes participarem de programas, projetos ou atividades de extensão universitária.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44. Foram oferecidas oportunidades para os estudantes participarem de projetos de iniciação científica e de atividades que estimularam a investigação acadêmica.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45. O curso ofereceu condições para os estudantes participarem de eventos internos e/ou externos à instituição.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46. A instituição ofereceu oportunidades para os estudantes atuarem como representantes em órgãos colegiados.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52. Foram oferecidas oportunidades para os estudantes realizarem intercâmbios e/ou estágios no país.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53. Foram oferecidas oportunidades para os estudantes realizarem intercâmbios e/ou estágios fora do país.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67. A instituição promoveu atividades de cultura, de lazer e de interação social.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None/>
            </a:pPr>
            <a:r>
              <a:rPr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6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106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8" name="Google Shape;1988;p106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89" name="Google Shape;1989;p106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90" name="Google Shape;1990;p106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991" name="Google Shape;1991;p106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992" name="Google Shape;1992;p10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3" name="Google Shape;1993;p106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94" name="Google Shape;1994;p106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95" name="Google Shape;1995;p106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6" name="Google Shape;1996;p106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7" name="Google Shape;1997;p106"/>
          <p:cNvSpPr/>
          <p:nvPr/>
        </p:nvSpPr>
        <p:spPr>
          <a:xfrm>
            <a:off x="324991" y="2348880"/>
            <a:ext cx="8423473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UFPE procura se comprometer 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 a ampliação das oportunidades de acesso a espaços de reflexão sobre a prática docente, pois “na formação permanente dos professores, o momento fundamental é o da reflexão crítica sobre a prática. É pensando criticamente a prática de hoje ou de ontem que se pode melhorar a próxima prática”. (FREIRE, 2002, p. 17).</a:t>
            </a:r>
            <a:endParaRPr/>
          </a:p>
        </p:txBody>
      </p:sp>
      <p:pic>
        <p:nvPicPr>
          <p:cNvPr id="1998" name="Google Shape;1998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7624" y="252065"/>
            <a:ext cx="769401" cy="1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107"/>
          <p:cNvSpPr txBox="1"/>
          <p:nvPr/>
        </p:nvSpPr>
        <p:spPr>
          <a:xfrm>
            <a:off x="5364088" y="6228020"/>
            <a:ext cx="30963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6D0F14"/>
                </a:solidFill>
                <a:latin typeface="Calibri"/>
                <a:ea typeface="Calibri"/>
                <a:cs typeface="Calibri"/>
                <a:sym typeface="Calibri"/>
              </a:rPr>
              <a:t>Recife, 2020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2004" name="Google Shape;2004;p107"/>
          <p:cNvSpPr txBox="1"/>
          <p:nvPr/>
        </p:nvSpPr>
        <p:spPr>
          <a:xfrm>
            <a:off x="539552" y="1772816"/>
            <a:ext cx="806489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6D0F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6D0F14"/>
                </a:solidFill>
                <a:latin typeface="Calibri"/>
                <a:ea typeface="Calibri"/>
                <a:cs typeface="Calibri"/>
                <a:sym typeface="Calibri"/>
              </a:rPr>
              <a:t>OBRIGADA!</a:t>
            </a:r>
            <a:endParaRPr/>
          </a:p>
        </p:txBody>
      </p:sp>
      <p:sp>
        <p:nvSpPr>
          <p:cNvPr id="2005" name="Google Shape;2005;p107"/>
          <p:cNvSpPr txBox="1"/>
          <p:nvPr/>
        </p:nvSpPr>
        <p:spPr>
          <a:xfrm>
            <a:off x="611560" y="6228020"/>
            <a:ext cx="41764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6D0F14"/>
                </a:solidFill>
                <a:latin typeface="Calibri"/>
                <a:ea typeface="Calibri"/>
                <a:cs typeface="Calibri"/>
                <a:sym typeface="Calibri"/>
              </a:rPr>
              <a:t>coordaval.proacad@ufpe.br </a:t>
            </a:r>
            <a:endParaRPr/>
          </a:p>
        </p:txBody>
      </p:sp>
      <p:pic>
        <p:nvPicPr>
          <p:cNvPr id="2006" name="Google Shape;2006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204902"/>
            <a:ext cx="1015444" cy="14959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_PROACAD" id="2007" name="Google Shape;2007;p107"/>
          <p:cNvPicPr preferRelativeResize="0"/>
          <p:nvPr/>
        </p:nvPicPr>
        <p:blipFill rotWithShape="1">
          <a:blip r:embed="rId4">
            <a:alphaModFix/>
          </a:blip>
          <a:srcRect b="19379" l="10458" r="12745" t="21683"/>
          <a:stretch/>
        </p:blipFill>
        <p:spPr>
          <a:xfrm>
            <a:off x="6884435" y="588522"/>
            <a:ext cx="1465263" cy="728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700">
        <p14:reveal dir="l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1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11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7" name="Google Shape;907;p11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8" name="Google Shape;908;p11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909" name="Google Shape;909;p11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1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12" name="Google Shape;912;p11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3" name="Google Shape;913;p11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11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11"/>
          <p:cNvSpPr/>
          <p:nvPr/>
        </p:nvSpPr>
        <p:spPr>
          <a:xfrm>
            <a:off x="-36512" y="2636912"/>
            <a:ext cx="9180512" cy="830997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AVALIAÇÕES ANTERIORES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6" name="Google Shape;91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2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2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3" name="Google Shape;923;p12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4" name="Google Shape;924;p12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925" name="Google Shape;925;p12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12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8" name="Google Shape;928;p12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9" name="Google Shape;929;p12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12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2"/>
          <p:cNvSpPr/>
          <p:nvPr/>
        </p:nvSpPr>
        <p:spPr>
          <a:xfrm>
            <a:off x="-36512" y="2636912"/>
            <a:ext cx="9180512" cy="3046988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Avaliações anteriores- Parte 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Avaliação de Universidades e Cursos pelo INEP- MEC – 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Índice Geral de Curso - 2017</a:t>
            </a:r>
            <a:endParaRPr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Responsável: 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Procuradoria Institucional – Diretoria de Avaliação e Planejamento – Pró-reitoria de Planejamento (PI-DAP/PROPLAN)</a:t>
            </a:r>
            <a:endParaRPr sz="32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2" name="Google Shape;93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79330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6574" y="1282294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3"/>
          <p:cNvSpPr txBox="1"/>
          <p:nvPr>
            <p:ph idx="1" type="subTitle"/>
          </p:nvPr>
        </p:nvSpPr>
        <p:spPr>
          <a:xfrm>
            <a:off x="9235" y="3284984"/>
            <a:ext cx="9144000" cy="1224136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pt-BR"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Avaliação de Universidades e Cursos pelo INEP- MEC</a:t>
            </a:r>
            <a:endParaRPr sz="3800">
              <a:solidFill>
                <a:schemeClr val="lt1"/>
              </a:solidFill>
            </a:endParaRPr>
          </a:p>
        </p:txBody>
      </p:sp>
      <p:pic>
        <p:nvPicPr>
          <p:cNvPr descr="http://3.bp.blogspot.com/-HusegngXmwo/Uz3o6Oyl1LI/AAAAAAAAOnE/cSTJkW9tJiM/s1600/ufpe.png" id="940" name="Google Shape;9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4025" y="260350"/>
            <a:ext cx="2089150" cy="1081088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3"/>
          <p:cNvSpPr txBox="1"/>
          <p:nvPr/>
        </p:nvSpPr>
        <p:spPr>
          <a:xfrm>
            <a:off x="4581525" y="5805488"/>
            <a:ext cx="4248150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Jansen Dodô da Silva Campos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DPI/PROPLAN/UFPE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abril/2020</a:t>
            </a:r>
            <a:endParaRPr/>
          </a:p>
        </p:txBody>
      </p:sp>
    </p:spTree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4"/>
          <p:cNvSpPr txBox="1"/>
          <p:nvPr>
            <p:ph idx="1" type="body"/>
          </p:nvPr>
        </p:nvSpPr>
        <p:spPr>
          <a:xfrm>
            <a:off x="395536" y="1268760"/>
            <a:ext cx="8496944" cy="51845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83464" lvl="0" marL="3657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80"/>
              <a:buFont typeface="Noto Sans Symbols"/>
              <a:buNone/>
            </a:pPr>
            <a:r>
              <a:rPr b="1" lang="pt-BR" sz="2380"/>
              <a:t>Breve histórico </a:t>
            </a:r>
            <a:endParaRPr/>
          </a:p>
          <a:p>
            <a:pPr indent="-283464" lvl="0" marL="365760" rtl="0" algn="l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accent5"/>
              </a:buClr>
              <a:buSzPts val="2380"/>
              <a:buFont typeface="Noto Sans Symbols"/>
              <a:buChar char="⚫"/>
            </a:pPr>
            <a:r>
              <a:rPr lang="pt-BR" sz="2380"/>
              <a:t>Foi divulgado pela primeira vez em setembro/2008 referente ao ano de 2007, quando foram avaliados 1447 cursos;</a:t>
            </a:r>
            <a:endParaRPr/>
          </a:p>
          <a:p>
            <a:pPr indent="-283464" lvl="0" marL="365760" rtl="0" algn="l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accent5"/>
              </a:buClr>
              <a:buSzPts val="2380"/>
              <a:buFont typeface="Calibri"/>
              <a:buNone/>
            </a:pPr>
            <a:r>
              <a:t/>
            </a:r>
            <a:endParaRPr sz="2380"/>
          </a:p>
          <a:p>
            <a:pPr indent="-283464" lvl="0" marL="365760" rtl="0" algn="l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accent5"/>
              </a:buClr>
              <a:buSzPts val="2380"/>
              <a:buFont typeface="Noto Sans Symbols"/>
              <a:buChar char="⚫"/>
            </a:pPr>
            <a:r>
              <a:rPr lang="pt-BR" sz="2380"/>
              <a:t>É um indicador de qualidade da instituição calculado em função da qualidade dos cursos de graduação (ENADE) e a nota CAPES dos programas de pós-graduação, bem como do número de alunos.</a:t>
            </a:r>
            <a:endParaRPr/>
          </a:p>
          <a:p>
            <a:pPr indent="-283464" lvl="0" marL="365760" rtl="0" algn="l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accent5"/>
              </a:buClr>
              <a:buSzPts val="2380"/>
              <a:buFont typeface="Noto Sans Symbols"/>
              <a:buNone/>
            </a:pPr>
            <a:r>
              <a:t/>
            </a:r>
            <a:endParaRPr sz="2380"/>
          </a:p>
          <a:p>
            <a:pPr indent="-283464" lvl="0" marL="365760" rtl="0" algn="l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accent5"/>
              </a:buClr>
              <a:buSzPts val="2380"/>
              <a:buFont typeface="Noto Sans Symbols"/>
              <a:buChar char="⚫"/>
            </a:pPr>
            <a:r>
              <a:rPr lang="pt-BR" sz="2380"/>
              <a:t>O IGC varia desde 0 a 500 e é classificado em faixas de 1 a 5.</a:t>
            </a:r>
            <a:endParaRPr/>
          </a:p>
          <a:p>
            <a:pPr indent="-132334" lvl="0" marL="365760" rtl="0" algn="l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accent5"/>
              </a:buClr>
              <a:buSzPts val="2380"/>
              <a:buFont typeface="Noto Sans Symbols"/>
              <a:buNone/>
            </a:pPr>
            <a:r>
              <a:t/>
            </a:r>
            <a:endParaRPr sz="2380"/>
          </a:p>
          <a:p>
            <a:pPr indent="-283464" lvl="0" marL="365760" rtl="0" algn="l">
              <a:lnSpc>
                <a:spcPct val="90000"/>
              </a:lnSpc>
              <a:spcBef>
                <a:spcPts val="476"/>
              </a:spcBef>
              <a:spcAft>
                <a:spcPts val="0"/>
              </a:spcAft>
              <a:buClr>
                <a:schemeClr val="accent5"/>
              </a:buClr>
              <a:buSzPts val="2380"/>
              <a:buFont typeface="Noto Sans Symbols"/>
              <a:buChar char="⚫"/>
            </a:pPr>
            <a:r>
              <a:rPr lang="pt-BR" sz="2380"/>
              <a:t>Para a edição 2017 foram avaliados, do ciclo avaliativo azul (antiga nominação),  </a:t>
            </a:r>
            <a:r>
              <a:rPr lang="pt-BR" sz="2380">
                <a:solidFill>
                  <a:srgbClr val="FF0000"/>
                </a:solidFill>
              </a:rPr>
              <a:t>10571</a:t>
            </a:r>
            <a:r>
              <a:rPr lang="pt-BR" sz="2380"/>
              <a:t> Cursos de </a:t>
            </a:r>
            <a:r>
              <a:rPr lang="pt-BR" sz="2380">
                <a:solidFill>
                  <a:srgbClr val="FF0000"/>
                </a:solidFill>
              </a:rPr>
              <a:t>2083 </a:t>
            </a:r>
            <a:r>
              <a:rPr lang="pt-BR" sz="2380"/>
              <a:t>instituições</a:t>
            </a:r>
            <a:endParaRPr/>
          </a:p>
          <a:p>
            <a:pPr indent="-283464" lvl="0" marL="365760" rtl="0" algn="l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chemeClr val="accent3"/>
              </a:buClr>
              <a:buSzPts val="2720"/>
              <a:buFont typeface="Noto Sans Symbols"/>
              <a:buNone/>
            </a:pPr>
            <a:r>
              <a:t/>
            </a:r>
            <a:endParaRPr sz="2720"/>
          </a:p>
        </p:txBody>
      </p:sp>
      <p:sp>
        <p:nvSpPr>
          <p:cNvPr id="947" name="Google Shape;947;p14"/>
          <p:cNvSpPr txBox="1"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pt-BR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IGC-INEP- Índice Geral de Cursos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09600" lvl="0" marL="609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alibri"/>
              <a:buNone/>
            </a:pPr>
            <a:r>
              <a:rPr lang="pt-BR" sz="2800"/>
              <a:t>    </a:t>
            </a:r>
            <a:r>
              <a:rPr lang="pt-BR" sz="2800" u="sng"/>
              <a:t>Graduação</a:t>
            </a:r>
            <a:r>
              <a:rPr lang="pt-BR" sz="2800"/>
              <a:t>:</a:t>
            </a:r>
            <a:endParaRPr/>
          </a:p>
          <a:p>
            <a:pPr indent="-533400" lvl="1" marL="990600" rtl="0" algn="l">
              <a:spcBef>
                <a:spcPts val="440"/>
              </a:spcBef>
              <a:spcAft>
                <a:spcPts val="0"/>
              </a:spcAft>
              <a:buClr>
                <a:schemeClr val="accent5"/>
              </a:buClr>
              <a:buSzPts val="2640"/>
              <a:buFont typeface="Arial"/>
              <a:buChar char="•"/>
            </a:pPr>
            <a:r>
              <a:rPr lang="pt-BR" sz="2200"/>
              <a:t>CPC’s- Conceitos preliminares de cursos referentes aos ENADE’s 2015-2016-2017;</a:t>
            </a:r>
            <a:endParaRPr/>
          </a:p>
          <a:p>
            <a:pPr indent="-533400" lvl="1" marL="990600" rtl="0" algn="l">
              <a:spcBef>
                <a:spcPts val="440"/>
              </a:spcBef>
              <a:spcAft>
                <a:spcPts val="0"/>
              </a:spcAft>
              <a:buClr>
                <a:schemeClr val="accent5"/>
              </a:buClr>
              <a:buSzPts val="2640"/>
              <a:buFont typeface="Arial"/>
              <a:buChar char="•"/>
            </a:pPr>
            <a:r>
              <a:rPr lang="pt-BR" sz="2200"/>
              <a:t>Matrículas (matriculados + formados) obtidas nos Censos  da Educação Superior de 2015-2016-2017;	</a:t>
            </a:r>
            <a:endParaRPr/>
          </a:p>
          <a:p>
            <a:pPr indent="-533400" lvl="1" marL="990600" rtl="0" algn="l">
              <a:spcBef>
                <a:spcPts val="440"/>
              </a:spcBef>
              <a:spcAft>
                <a:spcPts val="0"/>
              </a:spcAft>
              <a:buClr>
                <a:schemeClr val="accent5"/>
              </a:buClr>
              <a:buSzPts val="2640"/>
              <a:buFont typeface="Arial"/>
              <a:buChar char="•"/>
            </a:pPr>
            <a:r>
              <a:rPr lang="pt-BR" sz="2200"/>
              <a:t>Enem.</a:t>
            </a:r>
            <a:endParaRPr/>
          </a:p>
          <a:p>
            <a:pPr indent="-533400" lvl="1" marL="990600" rtl="0" algn="l"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ts val="3360"/>
              <a:buFont typeface="Verdana"/>
              <a:buNone/>
            </a:pPr>
            <a:r>
              <a:rPr lang="pt-BR" u="sng"/>
              <a:t>Pós-Graduação:</a:t>
            </a:r>
            <a:endParaRPr/>
          </a:p>
          <a:p>
            <a:pPr indent="-533400" lvl="1" marL="9906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5"/>
              </a:buClr>
              <a:buSzPts val="2640"/>
              <a:buFont typeface="Arial"/>
              <a:buChar char="•"/>
            </a:pPr>
            <a:r>
              <a:rPr lang="pt-BR" sz="2200"/>
              <a:t>Notas Capes/Avaliação Quadrienal  2017 e dos programas novos (recomendados ou reconhecidos após a avaliação);</a:t>
            </a:r>
            <a:endParaRPr/>
          </a:p>
          <a:p>
            <a:pPr indent="-533400" lvl="1" marL="9906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accent5"/>
              </a:buClr>
              <a:buSzPts val="2640"/>
              <a:buFont typeface="Arial"/>
              <a:buChar char="•"/>
            </a:pPr>
            <a:r>
              <a:rPr lang="pt-BR" sz="2200"/>
              <a:t>matrículas nos programas de pós-graduação (matriculados + titulados - ano base 2016) .</a:t>
            </a:r>
            <a:endParaRPr/>
          </a:p>
          <a:p>
            <a:pPr indent="-533400" lvl="1" marL="9906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53" name="Google Shape;953;p15"/>
          <p:cNvSpPr txBox="1"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70"/>
              <a:buFont typeface="Calibri"/>
              <a:buNone/>
            </a:pPr>
            <a:r>
              <a:rPr b="0" i="0" lang="pt-BR" sz="407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IGC- Dados básicos para o ano 2017 </a:t>
            </a:r>
            <a:br>
              <a:rPr b="0" i="0" lang="pt-BR" sz="407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t-BR" sz="333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(divulgado em 30 de novembro de 2018)</a:t>
            </a:r>
            <a:endParaRPr b="0" i="0" sz="407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4" name="Google Shape;95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4397" y="6090135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8560" y="6021288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0" name="Google Shape;960;p16"/>
          <p:cNvGraphicFramePr/>
          <p:nvPr/>
        </p:nvGraphicFramePr>
        <p:xfrm>
          <a:off x="2119313" y="1276350"/>
          <a:ext cx="4687887" cy="647700"/>
        </p:xfrm>
        <a:graphic>
          <a:graphicData uri="http://schemas.openxmlformats.org/presentationml/2006/ole">
            <mc:AlternateContent>
              <mc:Choice Requires="v">
                <p:oleObj r:id="rId4" imgH="647700" imgW="4687887" progId="" spid="_x0000_s1">
                  <p:embed/>
                </p:oleObj>
              </mc:Choice>
              <mc:Fallback>
                <p:oleObj r:id="rId5" imgH="647700" imgW="4687887" progId="">
                  <p:embed/>
                  <p:pic>
                    <p:nvPicPr>
                      <p:cNvPr id="960" name="Google Shape;960;p1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2119313" y="1276350"/>
                        <a:ext cx="468788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1" name="Google Shape;961;p16"/>
          <p:cNvGraphicFramePr/>
          <p:nvPr/>
        </p:nvGraphicFramePr>
        <p:xfrm>
          <a:off x="1187450" y="3068638"/>
          <a:ext cx="360363" cy="382587"/>
        </p:xfrm>
        <a:graphic>
          <a:graphicData uri="http://schemas.openxmlformats.org/presentationml/2006/ole">
            <mc:AlternateContent>
              <mc:Choice Requires="v">
                <p:oleObj r:id="rId7" imgH="382587" imgW="360363" progId="" spid="_x0000_s2">
                  <p:embed/>
                </p:oleObj>
              </mc:Choice>
              <mc:Fallback>
                <p:oleObj r:id="rId8" imgH="382587" imgW="360363" progId="">
                  <p:embed/>
                  <p:pic>
                    <p:nvPicPr>
                      <p:cNvPr id="961" name="Google Shape;961;p16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187450" y="3068638"/>
                        <a:ext cx="360363" cy="38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" name="Google Shape;962;p16"/>
          <p:cNvSpPr txBox="1"/>
          <p:nvPr/>
        </p:nvSpPr>
        <p:spPr>
          <a:xfrm>
            <a:off x="1619250" y="2349500"/>
            <a:ext cx="69850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 de matrículas na graduação das unidades de observação da IES para as quais foi possível calcular o CPC de 2014 a 2016 . </a:t>
            </a:r>
            <a:endParaRPr/>
          </a:p>
        </p:txBody>
      </p:sp>
      <p:sp>
        <p:nvSpPr>
          <p:cNvPr id="963" name="Google Shape;963;p16"/>
          <p:cNvSpPr txBox="1"/>
          <p:nvPr/>
        </p:nvSpPr>
        <p:spPr>
          <a:xfrm>
            <a:off x="1619250" y="3068638"/>
            <a:ext cx="676910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 relativa às matrículas nos programas de Mestrado da IES</a:t>
            </a:r>
            <a:endParaRPr/>
          </a:p>
        </p:txBody>
      </p:sp>
      <p:graphicFrame>
        <p:nvGraphicFramePr>
          <p:cNvPr id="964" name="Google Shape;964;p16"/>
          <p:cNvGraphicFramePr/>
          <p:nvPr/>
        </p:nvGraphicFramePr>
        <p:xfrm>
          <a:off x="1258888" y="2420938"/>
          <a:ext cx="398462" cy="287337"/>
        </p:xfrm>
        <a:graphic>
          <a:graphicData uri="http://schemas.openxmlformats.org/presentationml/2006/ole">
            <mc:AlternateContent>
              <mc:Choice Requires="v">
                <p:oleObj r:id="rId10" imgH="287337" imgW="398462" progId="" spid="_x0000_s3">
                  <p:embed/>
                </p:oleObj>
              </mc:Choice>
              <mc:Fallback>
                <p:oleObj r:id="rId11" imgH="287337" imgW="398462" progId="">
                  <p:embed/>
                  <p:pic>
                    <p:nvPicPr>
                      <p:cNvPr id="964" name="Google Shape;964;p16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258888" y="2420938"/>
                        <a:ext cx="398462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5" name="Google Shape;965;p16"/>
          <p:cNvSpPr/>
          <p:nvPr/>
        </p:nvSpPr>
        <p:spPr>
          <a:xfrm>
            <a:off x="0" y="2995613"/>
            <a:ext cx="9144000" cy="1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16"/>
          <p:cNvSpPr/>
          <p:nvPr/>
        </p:nvSpPr>
        <p:spPr>
          <a:xfrm>
            <a:off x="5148263" y="4581525"/>
            <a:ext cx="316706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1F497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67" name="Google Shape;967;p16"/>
          <p:cNvGraphicFramePr/>
          <p:nvPr/>
        </p:nvGraphicFramePr>
        <p:xfrm>
          <a:off x="1258888" y="3644900"/>
          <a:ext cx="295275" cy="288925"/>
        </p:xfrm>
        <a:graphic>
          <a:graphicData uri="http://schemas.openxmlformats.org/presentationml/2006/ole">
            <mc:AlternateContent>
              <mc:Choice Requires="v">
                <p:oleObj r:id="rId13" imgH="288925" imgW="295275" progId="" spid="_x0000_s4">
                  <p:embed/>
                </p:oleObj>
              </mc:Choice>
              <mc:Fallback>
                <p:oleObj r:id="rId14" imgH="288925" imgW="295275" progId="">
                  <p:embed/>
                  <p:pic>
                    <p:nvPicPr>
                      <p:cNvPr id="967" name="Google Shape;967;p16"/>
                      <p:cNvPicPr preferRelativeResize="0"/>
                      <p:nvPr/>
                    </p:nvPicPr>
                    <p:blipFill rotWithShape="1">
                      <a:blip r:embed="rId15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258888" y="3644900"/>
                        <a:ext cx="295275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8" name="Google Shape;968;p16"/>
          <p:cNvSpPr txBox="1"/>
          <p:nvPr/>
        </p:nvSpPr>
        <p:spPr>
          <a:xfrm>
            <a:off x="1619250" y="3573463"/>
            <a:ext cx="6769100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 relativa às matrículas nos programas de Doutorado da IES; </a:t>
            </a:r>
            <a:endParaRPr b="0" baseline="-2500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Google Shape;969;p16"/>
          <p:cNvSpPr txBox="1"/>
          <p:nvPr/>
        </p:nvSpPr>
        <p:spPr>
          <a:xfrm>
            <a:off x="1187450" y="4076700"/>
            <a:ext cx="5184775" cy="1323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pt-BR" sz="1600" u="none" cap="none" strike="noStrike">
                <a:solidFill>
                  <a:srgbClr val="000000"/>
                </a:solidFill>
                <a:latin typeface="Mangal"/>
                <a:ea typeface="Mangal"/>
                <a:cs typeface="Mangal"/>
                <a:sym typeface="Mangal"/>
              </a:rPr>
              <a:t>G: 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nota média da graduação da IES;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M:  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nota média de Mestrado da IES;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1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D:  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nota média de Doutorado da IES. </a:t>
            </a:r>
            <a:endParaRPr b="0" baseline="-2500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Google Shape;970;p16"/>
          <p:cNvSpPr txBox="1"/>
          <p:nvPr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0" i="0" lang="pt-BR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Índice Geral de Cursos da IES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5" name="Google Shape;975;p17"/>
          <p:cNvGraphicFramePr/>
          <p:nvPr/>
        </p:nvGraphicFramePr>
        <p:xfrm>
          <a:off x="1116013" y="908050"/>
          <a:ext cx="2014537" cy="1054100"/>
        </p:xfrm>
        <a:graphic>
          <a:graphicData uri="http://schemas.openxmlformats.org/presentationml/2006/ole">
            <mc:AlternateContent>
              <mc:Choice Requires="v">
                <p:oleObj r:id="rId4" imgH="1054100" imgW="2014537" progId="" spid="_x0000_s1">
                  <p:embed/>
                </p:oleObj>
              </mc:Choice>
              <mc:Fallback>
                <p:oleObj r:id="rId5" imgH="1054100" imgW="2014537" progId="">
                  <p:embed/>
                  <p:pic>
                    <p:nvPicPr>
                      <p:cNvPr id="975" name="Google Shape;975;p1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116013" y="908050"/>
                        <a:ext cx="2014537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6" name="Google Shape;976;p17"/>
          <p:cNvGraphicFramePr/>
          <p:nvPr/>
        </p:nvGraphicFramePr>
        <p:xfrm>
          <a:off x="3579813" y="1484313"/>
          <a:ext cx="400050" cy="423862"/>
        </p:xfrm>
        <a:graphic>
          <a:graphicData uri="http://schemas.openxmlformats.org/presentationml/2006/ole">
            <mc:AlternateContent>
              <mc:Choice Requires="v">
                <p:oleObj r:id="rId7" imgH="423862" imgW="400050" progId="" spid="_x0000_s2">
                  <p:embed/>
                </p:oleObj>
              </mc:Choice>
              <mc:Fallback>
                <p:oleObj r:id="rId8" imgH="423862" imgW="400050" progId="">
                  <p:embed/>
                  <p:pic>
                    <p:nvPicPr>
                      <p:cNvPr id="976" name="Google Shape;976;p17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579813" y="1484313"/>
                        <a:ext cx="400050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7" name="Google Shape;977;p17"/>
          <p:cNvSpPr txBox="1"/>
          <p:nvPr/>
        </p:nvSpPr>
        <p:spPr>
          <a:xfrm>
            <a:off x="4067175" y="981075"/>
            <a:ext cx="4824413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Nota do Mestrado i</a:t>
            </a:r>
            <a:endParaRPr/>
          </a:p>
        </p:txBody>
      </p:sp>
      <p:sp>
        <p:nvSpPr>
          <p:cNvPr id="978" name="Google Shape;978;p17"/>
          <p:cNvSpPr txBox="1"/>
          <p:nvPr/>
        </p:nvSpPr>
        <p:spPr>
          <a:xfrm>
            <a:off x="4140200" y="1412875"/>
            <a:ext cx="381635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 de matrículas no programa de Mestrado i </a:t>
            </a:r>
            <a:r>
              <a:rPr b="0" i="1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IES; 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79" name="Google Shape;979;p17"/>
          <p:cNvGraphicFramePr/>
          <p:nvPr/>
        </p:nvGraphicFramePr>
        <p:xfrm>
          <a:off x="3563938" y="981075"/>
          <a:ext cx="492125" cy="384175"/>
        </p:xfrm>
        <a:graphic>
          <a:graphicData uri="http://schemas.openxmlformats.org/presentationml/2006/ole">
            <mc:AlternateContent>
              <mc:Choice Requires="v">
                <p:oleObj r:id="rId10" imgH="384175" imgW="492125" progId="" spid="_x0000_s3">
                  <p:embed/>
                </p:oleObj>
              </mc:Choice>
              <mc:Fallback>
                <p:oleObj r:id="rId11" imgH="384175" imgW="492125" progId="">
                  <p:embed/>
                  <p:pic>
                    <p:nvPicPr>
                      <p:cNvPr id="979" name="Google Shape;979;p17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563938" y="981075"/>
                        <a:ext cx="49212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0" name="Google Shape;980;p17"/>
          <p:cNvSpPr/>
          <p:nvPr/>
        </p:nvSpPr>
        <p:spPr>
          <a:xfrm>
            <a:off x="3203575" y="2781300"/>
            <a:ext cx="287338" cy="1079500"/>
          </a:xfrm>
          <a:prstGeom prst="leftBrace">
            <a:avLst>
              <a:gd fmla="val 178801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81" name="Google Shape;981;p17"/>
          <p:cNvGraphicFramePr/>
          <p:nvPr/>
        </p:nvGraphicFramePr>
        <p:xfrm>
          <a:off x="1116013" y="2852738"/>
          <a:ext cx="1860550" cy="1054100"/>
        </p:xfrm>
        <a:graphic>
          <a:graphicData uri="http://schemas.openxmlformats.org/presentationml/2006/ole">
            <mc:AlternateContent>
              <mc:Choice Requires="v">
                <p:oleObj r:id="rId13" imgH="1054100" imgW="1860550" progId="" spid="_x0000_s4">
                  <p:embed/>
                </p:oleObj>
              </mc:Choice>
              <mc:Fallback>
                <p:oleObj r:id="rId14" imgH="1054100" imgW="1860550" progId="">
                  <p:embed/>
                  <p:pic>
                    <p:nvPicPr>
                      <p:cNvPr id="981" name="Google Shape;981;p17"/>
                      <p:cNvPicPr preferRelativeResize="0"/>
                      <p:nvPr/>
                    </p:nvPicPr>
                    <p:blipFill rotWithShape="1">
                      <a:blip r:embed="rId15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116013" y="2852738"/>
                        <a:ext cx="1860550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2" name="Google Shape;982;p17"/>
          <p:cNvSpPr/>
          <p:nvPr/>
        </p:nvSpPr>
        <p:spPr>
          <a:xfrm>
            <a:off x="3203575" y="981075"/>
            <a:ext cx="287338" cy="1079500"/>
          </a:xfrm>
          <a:prstGeom prst="leftBrace">
            <a:avLst>
              <a:gd fmla="val 178801" name="adj1"/>
              <a:gd fmla="val 50000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83" name="Google Shape;983;p17"/>
          <p:cNvGraphicFramePr/>
          <p:nvPr/>
        </p:nvGraphicFramePr>
        <p:xfrm>
          <a:off x="3635375" y="2852738"/>
          <a:ext cx="428625" cy="385762"/>
        </p:xfrm>
        <a:graphic>
          <a:graphicData uri="http://schemas.openxmlformats.org/presentationml/2006/ole">
            <mc:AlternateContent>
              <mc:Choice Requires="v">
                <p:oleObj r:id="rId16" imgH="385762" imgW="428625" progId="" spid="_x0000_s5">
                  <p:embed/>
                </p:oleObj>
              </mc:Choice>
              <mc:Fallback>
                <p:oleObj r:id="rId17" imgH="385762" imgW="428625" progId="">
                  <p:embed/>
                  <p:pic>
                    <p:nvPicPr>
                      <p:cNvPr id="983" name="Google Shape;983;p17"/>
                      <p:cNvPicPr preferRelativeResize="0"/>
                      <p:nvPr/>
                    </p:nvPicPr>
                    <p:blipFill rotWithShape="1">
                      <a:blip r:embed="rId18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635375" y="2852738"/>
                        <a:ext cx="428625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4" name="Google Shape;984;p17"/>
          <p:cNvGraphicFramePr/>
          <p:nvPr/>
        </p:nvGraphicFramePr>
        <p:xfrm>
          <a:off x="3563938" y="3284538"/>
          <a:ext cx="512762" cy="476250"/>
        </p:xfrm>
        <a:graphic>
          <a:graphicData uri="http://schemas.openxmlformats.org/presentationml/2006/ole">
            <mc:AlternateContent>
              <mc:Choice Requires="v">
                <p:oleObj r:id="rId19" imgH="476250" imgW="512762" progId="" spid="_x0000_s6">
                  <p:embed/>
                </p:oleObj>
              </mc:Choice>
              <mc:Fallback>
                <p:oleObj r:id="rId20" imgH="476250" imgW="512762" progId="">
                  <p:embed/>
                  <p:pic>
                    <p:nvPicPr>
                      <p:cNvPr id="984" name="Google Shape;984;p17"/>
                      <p:cNvPicPr preferRelativeResize="0"/>
                      <p:nvPr/>
                    </p:nvPicPr>
                    <p:blipFill rotWithShape="1">
                      <a:blip r:embed="rId21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563938" y="3284538"/>
                        <a:ext cx="512762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5" name="Google Shape;985;p17"/>
          <p:cNvSpPr txBox="1"/>
          <p:nvPr/>
        </p:nvSpPr>
        <p:spPr>
          <a:xfrm>
            <a:off x="4140200" y="2852738"/>
            <a:ext cx="4824413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Nota do Doutorado i</a:t>
            </a:r>
            <a:endParaRPr/>
          </a:p>
        </p:txBody>
      </p:sp>
      <p:sp>
        <p:nvSpPr>
          <p:cNvPr id="986" name="Google Shape;986;p17"/>
          <p:cNvSpPr/>
          <p:nvPr/>
        </p:nvSpPr>
        <p:spPr>
          <a:xfrm>
            <a:off x="4067175" y="3213100"/>
            <a:ext cx="45720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 de matrículas no programa de Doutorado i </a:t>
            </a:r>
            <a:r>
              <a:rPr b="0" i="1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 IES;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17"/>
          <p:cNvSpPr/>
          <p:nvPr/>
        </p:nvSpPr>
        <p:spPr>
          <a:xfrm>
            <a:off x="1042988" y="4724400"/>
            <a:ext cx="7200900" cy="18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São considerados os programa com conceito CAPES &gt;= 3.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Sendo C</a:t>
            </a:r>
            <a:r>
              <a:rPr b="0" baseline="-2500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 conceito CAPES e N</a:t>
            </a:r>
            <a:r>
              <a:rPr b="0" baseline="-2500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nota para fins cálculo do IGC então: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C</a:t>
            </a:r>
            <a:r>
              <a:rPr b="0" baseline="-2500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3        N</a:t>
            </a:r>
            <a:r>
              <a:rPr b="0" baseline="-2500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4;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C</a:t>
            </a:r>
            <a:r>
              <a:rPr b="0" baseline="-2500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= 4        N</a:t>
            </a:r>
            <a:r>
              <a:rPr b="0" baseline="-2500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4,5;</a:t>
            </a:r>
            <a:endParaRPr/>
          </a:p>
          <a:p>
            <a:pPr indent="-10160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 C</a:t>
            </a:r>
            <a:r>
              <a:rPr b="0" baseline="-2500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&gt;= 5         N</a:t>
            </a:r>
            <a:r>
              <a:rPr b="0" baseline="-2500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5;</a:t>
            </a:r>
            <a:endParaRPr b="0" i="1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Google Shape;988;p17"/>
          <p:cNvSpPr/>
          <p:nvPr/>
        </p:nvSpPr>
        <p:spPr>
          <a:xfrm>
            <a:off x="1908175" y="5589588"/>
            <a:ext cx="215900" cy="7143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17"/>
          <p:cNvSpPr/>
          <p:nvPr/>
        </p:nvSpPr>
        <p:spPr>
          <a:xfrm>
            <a:off x="1908175" y="5949950"/>
            <a:ext cx="215900" cy="7143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17"/>
          <p:cNvSpPr/>
          <p:nvPr/>
        </p:nvSpPr>
        <p:spPr>
          <a:xfrm>
            <a:off x="2051050" y="6308725"/>
            <a:ext cx="215900" cy="7302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17"/>
          <p:cNvSpPr txBox="1"/>
          <p:nvPr/>
        </p:nvSpPr>
        <p:spPr>
          <a:xfrm>
            <a:off x="0" y="260350"/>
            <a:ext cx="9144000" cy="504825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80"/>
              <a:buFont typeface="Calibri"/>
              <a:buNone/>
            </a:pPr>
            <a:r>
              <a:rPr b="0" i="0" lang="pt-BR" sz="308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Nota Média  do Mestrado</a:t>
            </a:r>
            <a:endParaRPr/>
          </a:p>
        </p:txBody>
      </p:sp>
      <p:sp>
        <p:nvSpPr>
          <p:cNvPr id="992" name="Google Shape;992;p17"/>
          <p:cNvSpPr txBox="1"/>
          <p:nvPr/>
        </p:nvSpPr>
        <p:spPr>
          <a:xfrm>
            <a:off x="0" y="2205038"/>
            <a:ext cx="9144000" cy="503237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80"/>
              <a:buFont typeface="Calibri"/>
              <a:buNone/>
            </a:pPr>
            <a:r>
              <a:rPr b="0" i="0" lang="pt-BR" sz="308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Nota Média  do Doutorado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8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18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99" name="Google Shape;999;p18"/>
          <p:cNvGraphicFramePr/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>
              <mc:Choice Requires="v">
                <p:oleObj r:id="rId4" imgH="215900" imgW="114300" progId="" spid="_x0000_s1">
                  <p:embed/>
                </p:oleObj>
              </mc:Choice>
              <mc:Fallback>
                <p:oleObj r:id="rId5" imgH="215900" imgW="114300" progId="">
                  <p:embed/>
                  <p:pic>
                    <p:nvPicPr>
                      <p:cNvPr id="999" name="Google Shape;999;p1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0" name="Google Shape;1000;p18"/>
          <p:cNvSpPr/>
          <p:nvPr/>
        </p:nvSpPr>
        <p:spPr>
          <a:xfrm>
            <a:off x="3348038" y="2349500"/>
            <a:ext cx="215900" cy="1368425"/>
          </a:xfrm>
          <a:prstGeom prst="leftBrace">
            <a:avLst>
              <a:gd fmla="val 58365" name="adj1"/>
              <a:gd fmla="val 51713" name="adj2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18"/>
          <p:cNvSpPr txBox="1"/>
          <p:nvPr/>
        </p:nvSpPr>
        <p:spPr>
          <a:xfrm>
            <a:off x="3563938" y="2492375"/>
            <a:ext cx="5184775" cy="339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pt-BR" sz="1600" u="none" cap="none" strike="noStrike">
                <a:solidFill>
                  <a:srgbClr val="000000"/>
                </a:solidFill>
                <a:latin typeface="Mangal"/>
                <a:ea typeface="Mangal"/>
                <a:cs typeface="Mangal"/>
                <a:sym typeface="Mangal"/>
              </a:rPr>
              <a:t>CPC</a:t>
            </a:r>
            <a:r>
              <a:rPr b="0" baseline="-25000" i="1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b="1" baseline="-25000" i="1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Conceito Preliminar  da Unidade i </a:t>
            </a:r>
            <a:endParaRPr b="0" i="1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18"/>
          <p:cNvSpPr txBox="1"/>
          <p:nvPr/>
        </p:nvSpPr>
        <p:spPr>
          <a:xfrm>
            <a:off x="412574" y="5657671"/>
            <a:ext cx="871296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Obs: Considera apenas as matriculas dos cursos de graduação para os quais foi possível calcular o CPC de 2015 a 2017.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(Não usa os conceitos decorrentes de avaliação in loco, o conceito de curso - CC)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1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1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18"/>
          <p:cNvSpPr/>
          <p:nvPr/>
        </p:nvSpPr>
        <p:spPr>
          <a:xfrm>
            <a:off x="-1116013" y="188913"/>
            <a:ext cx="9144001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06" name="Google Shape;1006;p18"/>
          <p:cNvGraphicFramePr/>
          <p:nvPr/>
        </p:nvGraphicFramePr>
        <p:xfrm>
          <a:off x="3708400" y="3141663"/>
          <a:ext cx="484188" cy="476250"/>
        </p:xfrm>
        <a:graphic>
          <a:graphicData uri="http://schemas.openxmlformats.org/presentationml/2006/ole">
            <mc:AlternateContent>
              <mc:Choice Requires="v">
                <p:oleObj r:id="rId7" imgH="476250" imgW="484188" progId="" spid="_x0000_s2">
                  <p:embed/>
                </p:oleObj>
              </mc:Choice>
              <mc:Fallback>
                <p:oleObj r:id="rId8" imgH="476250" imgW="484188" progId="">
                  <p:embed/>
                  <p:pic>
                    <p:nvPicPr>
                      <p:cNvPr id="1006" name="Google Shape;1006;p18"/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708400" y="3141663"/>
                        <a:ext cx="484188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7" name="Google Shape;1007;p18"/>
          <p:cNvSpPr/>
          <p:nvPr/>
        </p:nvSpPr>
        <p:spPr>
          <a:xfrm>
            <a:off x="4211638" y="3141663"/>
            <a:ext cx="4032250" cy="70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proporção dos alunos matriculados na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1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Unidade </a:t>
            </a:r>
            <a:r>
              <a:rPr b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</a:t>
            </a:r>
            <a:endParaRPr b="0" i="1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08" name="Google Shape;1008;p18"/>
          <p:cNvGraphicFramePr/>
          <p:nvPr/>
        </p:nvGraphicFramePr>
        <p:xfrm>
          <a:off x="971550" y="2565400"/>
          <a:ext cx="2263775" cy="1054100"/>
        </p:xfrm>
        <a:graphic>
          <a:graphicData uri="http://schemas.openxmlformats.org/presentationml/2006/ole">
            <mc:AlternateContent>
              <mc:Choice Requires="v">
                <p:oleObj r:id="rId10" imgH="1054100" imgW="2263775" progId="" spid="_x0000_s3">
                  <p:embed/>
                </p:oleObj>
              </mc:Choice>
              <mc:Fallback>
                <p:oleObj r:id="rId11" imgH="1054100" imgW="2263775" progId="">
                  <p:embed/>
                  <p:pic>
                    <p:nvPicPr>
                      <p:cNvPr id="1008" name="Google Shape;1008;p18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971550" y="2565400"/>
                        <a:ext cx="2263775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9" name="Google Shape;1009;p18"/>
          <p:cNvSpPr txBox="1"/>
          <p:nvPr/>
        </p:nvSpPr>
        <p:spPr>
          <a:xfrm>
            <a:off x="0" y="260350"/>
            <a:ext cx="9144000" cy="504825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80"/>
              <a:buFont typeface="Calibri"/>
              <a:buNone/>
            </a:pPr>
            <a:r>
              <a:rPr b="0" i="0" lang="pt-BR" sz="308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Conceito médio da graduação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9"/>
          <p:cNvSpPr txBox="1"/>
          <p:nvPr/>
        </p:nvSpPr>
        <p:spPr>
          <a:xfrm>
            <a:off x="0" y="0"/>
            <a:ext cx="9144000" cy="1224136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b="0" i="0" lang="pt-BR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Faixas do IGC</a:t>
            </a:r>
            <a:endParaRPr/>
          </a:p>
        </p:txBody>
      </p:sp>
      <p:graphicFrame>
        <p:nvGraphicFramePr>
          <p:cNvPr id="1015" name="Google Shape;1015;p19"/>
          <p:cNvGraphicFramePr/>
          <p:nvPr/>
        </p:nvGraphicFramePr>
        <p:xfrm>
          <a:off x="1403350" y="17002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3070850"/>
                <a:gridCol w="3266450"/>
              </a:tblGrid>
              <a:tr h="627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IGC- Faixas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600" marL="68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IGC- Contínuo</a:t>
                      </a:r>
                      <a:endParaRPr b="0" i="0"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600" marL="686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</a:tr>
              <a:tr h="63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600" marL="68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 ≤ </a:t>
                      </a:r>
                      <a:r>
                        <a:rPr b="0" i="1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</a:t>
                      </a: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0,945 </a:t>
                      </a:r>
                      <a:endParaRPr/>
                    </a:p>
                  </a:txBody>
                  <a:tcPr marT="0" marB="0" marR="68600" marL="686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600" marL="68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0,945 ≤ </a:t>
                      </a:r>
                      <a:r>
                        <a:rPr b="0" i="1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</a:t>
                      </a: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1,945 </a:t>
                      </a:r>
                      <a:endParaRPr/>
                    </a:p>
                  </a:txBody>
                  <a:tcPr marT="0" marB="0" marR="68600" marL="686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600" marL="68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1,945 ≤ </a:t>
                      </a:r>
                      <a:r>
                        <a:rPr b="0" i="1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</a:t>
                      </a: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2,945 </a:t>
                      </a:r>
                      <a:endParaRPr/>
                    </a:p>
                  </a:txBody>
                  <a:tcPr marT="0" marB="0" marR="68600" marL="686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600" marL="68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2,945 ≤ </a:t>
                      </a:r>
                      <a:r>
                        <a:rPr b="0" i="1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</a:t>
                      </a: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&lt; 3,945 </a:t>
                      </a:r>
                      <a:endParaRPr/>
                    </a:p>
                  </a:txBody>
                  <a:tcPr marT="0" marB="0" marR="68600" marL="686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600" marL="686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3,945 ≤ </a:t>
                      </a:r>
                      <a:r>
                        <a:rPr b="0" i="1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</a:t>
                      </a:r>
                      <a:r>
                        <a:rPr b="0" i="0" lang="pt-BR" sz="1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≤ 5 </a:t>
                      </a:r>
                      <a:endParaRPr/>
                    </a:p>
                  </a:txBody>
                  <a:tcPr marT="0" marB="0" marR="68600" marL="686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016" name="Google Shape;101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525" y="5748956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2"/>
          <p:cNvSpPr txBox="1"/>
          <p:nvPr/>
        </p:nvSpPr>
        <p:spPr>
          <a:xfrm>
            <a:off x="1187624" y="332656"/>
            <a:ext cx="741682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PROACAD / DDE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COORDENAÇÃO  DE AVALIAÇÃO DOS CURSOS DE GRADUAÇÃO - 2020</a:t>
            </a:r>
            <a:endParaRPr/>
          </a:p>
        </p:txBody>
      </p:sp>
      <p:sp>
        <p:nvSpPr>
          <p:cNvPr id="762" name="Google Shape;762;p2"/>
          <p:cNvSpPr txBox="1"/>
          <p:nvPr/>
        </p:nvSpPr>
        <p:spPr>
          <a:xfrm>
            <a:off x="107504" y="1598518"/>
            <a:ext cx="8928992" cy="4555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latin typeface="Calibri"/>
                <a:ea typeface="Calibri"/>
                <a:cs typeface="Calibri"/>
                <a:sym typeface="Calibri"/>
              </a:rPr>
              <a:t>Pró reitoria de Assuntos Acadêmicos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latin typeface="Calibri"/>
                <a:ea typeface="Calibri"/>
                <a:cs typeface="Calibri"/>
                <a:sym typeface="Calibri"/>
              </a:rPr>
              <a:t>Magna do Carmo Silva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Diretoria de Desenvolvimento e Ensino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Profa. Roseane Patrícia de Souza e Silva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Coordenação de Avaliação de cursos de Graduação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Profa. Nilcema Figueiredo / TAE Karolina Carvalho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Coordenação dos Cursos de Graduação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Lenivaldo Júnior.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Coordenação de Atividades Docentes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Profa. Orquídea Guimarães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2"/>
          <p:cNvSpPr txBox="1"/>
          <p:nvPr/>
        </p:nvSpPr>
        <p:spPr>
          <a:xfrm>
            <a:off x="3197578" y="6372036"/>
            <a:ext cx="30306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coordavalufpe@gmail.com</a:t>
            </a:r>
            <a:endParaRPr/>
          </a:p>
        </p:txBody>
      </p:sp>
      <p:pic>
        <p:nvPicPr>
          <p:cNvPr id="764" name="Google Shape;76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067" y="298894"/>
            <a:ext cx="769401" cy="1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20"/>
          <p:cNvSpPr txBox="1"/>
          <p:nvPr/>
        </p:nvSpPr>
        <p:spPr>
          <a:xfrm>
            <a:off x="0" y="0"/>
            <a:ext cx="9144000" cy="1224136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b="0" i="0" lang="pt-BR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Evolução dos indicadores do IGC da UFPE 2011/2017</a:t>
            </a:r>
            <a:endParaRPr/>
          </a:p>
        </p:txBody>
      </p:sp>
      <p:graphicFrame>
        <p:nvGraphicFramePr>
          <p:cNvPr id="1023" name="Google Shape;1023;p20"/>
          <p:cNvGraphicFramePr/>
          <p:nvPr/>
        </p:nvGraphicFramePr>
        <p:xfrm>
          <a:off x="406400" y="1549400"/>
          <a:ext cx="8331200" cy="4627563"/>
        </p:xfrm>
        <a:graphic>
          <a:graphicData uri="http://schemas.openxmlformats.org/presentationml/2006/ole">
            <mc:AlternateContent>
              <mc:Choice Requires="v">
                <p:oleObj r:id="rId4" imgH="4627563" imgW="8331200" progId="" spid="_x0000_s1">
                  <p:embed/>
                </p:oleObj>
              </mc:Choice>
              <mc:Fallback>
                <p:oleObj r:id="rId5" imgH="4627563" imgW="8331200" progId="">
                  <p:embed/>
                  <p:pic>
                    <p:nvPicPr>
                      <p:cNvPr id="1023" name="Google Shape;1023;p20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406400" y="1549400"/>
                        <a:ext cx="8331200" cy="462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" name="Google Shape;1024;p20"/>
          <p:cNvSpPr txBox="1"/>
          <p:nvPr/>
        </p:nvSpPr>
        <p:spPr>
          <a:xfrm>
            <a:off x="827584" y="6317283"/>
            <a:ext cx="6913562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33CC33"/>
                </a:solidFill>
                <a:latin typeface="Arial"/>
                <a:ea typeface="Arial"/>
                <a:cs typeface="Arial"/>
                <a:sym typeface="Arial"/>
              </a:rPr>
              <a:t>Em 2014 houve uma mudança de critério no cálculo do doutorado</a:t>
            </a:r>
            <a:endParaRPr/>
          </a:p>
        </p:txBody>
      </p:sp>
      <p:pic>
        <p:nvPicPr>
          <p:cNvPr id="1025" name="Google Shape;102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28384" y="5308600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" name="Google Shape;1030;p21"/>
          <p:cNvGraphicFramePr/>
          <p:nvPr/>
        </p:nvGraphicFramePr>
        <p:xfrm>
          <a:off x="468313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934650"/>
                <a:gridCol w="1635625"/>
                <a:gridCol w="1226725"/>
                <a:gridCol w="1265675"/>
                <a:gridCol w="1226725"/>
                <a:gridCol w="1129375"/>
                <a:gridCol w="934650"/>
              </a:tblGrid>
              <a:tr h="619000">
                <a:tc gridSpan="7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Indicadores do IGC 2016 (entre as todas as Universidades)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b="1" i="0" lang="pt-BR" sz="12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(*) mesma posição de 2015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6878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Sigla da IES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médio da Graduação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Médio do Mestrado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Médio do doutorado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IGC (Contínuo)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IGC (faixa)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Ordem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</a:tr>
              <a:tr h="441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UNICAMP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2,9772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4,8465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4,9170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4,3744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UFRGS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3,3327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4,8690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4,9462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4,2985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UFMG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3,4067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4,8485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4,9365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4,2268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UFRJ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3,1768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4,7822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4,9190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4,1072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UFABC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3,8762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4,2743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4,4839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4,1066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UNIFESP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3,0605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4,5156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4,8104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4,0749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UFSC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3,2366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4,7331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4,8911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4,0747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UFLA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3,4266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4,6098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4,8439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4,0007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UFV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3,3579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4,6267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4,8997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3,9989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UFSCAR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3,2805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4,5030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4,8178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3,9940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UNB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3,3987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4,5397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4,7079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3,9583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UENF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3,3916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4,5820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4,6049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3,9458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UNESP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2,9015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4,7114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4,8527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3,9077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UFSM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3,2496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4,4978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4,7709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3,8077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UFC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3,1655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4,5937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4,7488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3,7928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UFPE*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3,0370</a:t>
                      </a:r>
                      <a:endParaRPr b="1" i="0" sz="14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4,6057</a:t>
                      </a:r>
                      <a:endParaRPr b="1" i="0" sz="14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4,8047</a:t>
                      </a:r>
                      <a:endParaRPr b="1" i="0" sz="14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3,7909</a:t>
                      </a:r>
                      <a:endParaRPr b="1" i="0" sz="14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UFCSPA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3,4902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4,2000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4,4645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3,7630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UFPR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3,0983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4,5608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4,7612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3,7486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PUC-RIO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2,8421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4,8177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4,8936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3,7311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UFJF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3,3416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4,3533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4,6432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3,6856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UFBA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2,9442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4,4953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4,6898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3,6627</a:t>
                      </a:r>
                      <a:endParaRPr b="0" i="0" sz="14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31" name="Google Shape;1031;p21"/>
          <p:cNvSpPr/>
          <p:nvPr/>
        </p:nvSpPr>
        <p:spPr>
          <a:xfrm>
            <a:off x="7451725" y="1557338"/>
            <a:ext cx="360363" cy="2735262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2" name="Google Shape;103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34375" y="116632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7" name="Google Shape;1037;p22"/>
          <p:cNvGraphicFramePr/>
          <p:nvPr/>
        </p:nvGraphicFramePr>
        <p:xfrm>
          <a:off x="468313" y="33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934650"/>
                <a:gridCol w="1635625"/>
                <a:gridCol w="1226725"/>
                <a:gridCol w="1265675"/>
                <a:gridCol w="1226725"/>
                <a:gridCol w="1129375"/>
                <a:gridCol w="934650"/>
              </a:tblGrid>
              <a:tr h="527600">
                <a:tc gridSpan="7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2000" u="none" cap="none" strike="noStrik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Indicadores do IGC 2017(entre todas as Universidades)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(em relação a edição anterior ultrapassada pela UFCSPA, UFPR e PUC-RIO)</a:t>
                      </a:r>
                      <a:endParaRPr b="1" i="0" sz="14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hMerge="1"/>
                <a:tc hMerge="1"/>
                <a:tc hMerge="1"/>
              </a:tr>
              <a:tr h="6878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Sigla da IES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médio da Graduação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Médio do Mestrado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Médio do doutorado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IGC (Contínuo)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IGC (faixa)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Ordem</a:t>
                      </a:r>
                      <a:endParaRPr/>
                    </a:p>
                  </a:txBody>
                  <a:tcPr marT="9400" marB="0" marR="9400" marL="940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0000"/>
                    </a:solidFill>
                  </a:tcPr>
                </a:tc>
              </a:tr>
              <a:tr h="441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UNICAMP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3,1979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4,8365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4,8988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4,3891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UFRGS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3,3180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4,8751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4,9615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4,3113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UFMG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3,3577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4,8229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4,9425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4,2276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UNIFESP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3,2743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4,5446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4,8281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4,1527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UFSC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3,2509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4,7801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4,9144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4,0943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UFRJ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3,1018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4,7781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4,9233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4,0714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UFV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3,3793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4,6674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4,9150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4,0642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UFSCAR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3,3253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4,5568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4,7909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4,0499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UNESP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3,1429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4,7588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4,8814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4,0440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UFLA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3,5168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4,6475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4,8279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4,0400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UFABC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3,4968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4,4337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4,6794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3,9751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UFCSPA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3,4902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4,4343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4,8771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3,9651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UNB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3,2946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4,6306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4,7877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3,9637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UFPR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3,1234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4,7133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4,8895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3,9459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UENF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3,2334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4,7037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4,7394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3,9189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1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UFC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3,2160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4,6240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4,8215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3,8893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UFSM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3,2820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4,5619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4,7839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3,8633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PUC-RIO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2,9195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4,8555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4,9264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3,8106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3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UFPE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3,0245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4,6106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4,7954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3,7658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6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UFBA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2,9938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4,5933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4,7294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3,7518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UFJF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3,2536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4,5324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4,7386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3,7051</a:t>
                      </a:r>
                      <a:endParaRPr/>
                    </a:p>
                  </a:txBody>
                  <a:tcPr marT="9525" marB="0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9525" marB="0" marR="9525" marL="95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/>
                    </a:p>
                  </a:txBody>
                  <a:tcPr marT="9400" marB="0" marR="9400" marL="940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38" name="Google Shape;1038;p22"/>
          <p:cNvSpPr/>
          <p:nvPr/>
        </p:nvSpPr>
        <p:spPr>
          <a:xfrm>
            <a:off x="7451725" y="1557338"/>
            <a:ext cx="360363" cy="3311525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3" name="Google Shape;1043;p23"/>
          <p:cNvGraphicFramePr/>
          <p:nvPr/>
        </p:nvGraphicFramePr>
        <p:xfrm>
          <a:off x="34925" y="1052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792100"/>
                <a:gridCol w="622075"/>
                <a:gridCol w="631225"/>
                <a:gridCol w="631225"/>
                <a:gridCol w="630600"/>
                <a:gridCol w="630600"/>
                <a:gridCol w="630600"/>
                <a:gridCol w="630600"/>
                <a:gridCol w="630600"/>
                <a:gridCol w="630600"/>
                <a:gridCol w="630600"/>
                <a:gridCol w="630600"/>
                <a:gridCol w="567850"/>
                <a:gridCol w="711875"/>
              </a:tblGrid>
              <a:tr h="27200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Matriculados 2017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Sigla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 2012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 2013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 2014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 2015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 2016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IGC 2017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 hMerge="1"/>
              </a:tr>
              <a:tr h="27200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Posição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Posição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Posição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Posição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Posição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Posição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FBFBF"/>
                    </a:solidFill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41992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UFRJ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3,837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3,860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4,119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4,107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4,071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37505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UFPA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2,931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3,011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3,001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3,089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3,136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3,275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35932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UnB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3,882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3,943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3,977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3,958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3,964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35835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UFF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3,296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3,258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3,299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3,346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3,453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34870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UFBA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3,351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3,384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3,507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3,560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3,663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3,752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32975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UFMA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2,834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2,768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2,754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2,820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2,952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3,038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31574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UFPE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3,534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3,562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3,747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3,764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3,791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3,766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31525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UFMG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4,100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4,137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4,190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4,208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4,227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4,228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29031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UTFPR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3,552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3,601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3,434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3,443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3,455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28826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UFRGS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4,278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4,295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4,349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4,285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4,298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4,311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28420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UFSC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3,929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4,129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4,093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4,075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4,094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27757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UFAM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2,720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2,757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2,787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2,823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2,853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2,939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27712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UFPR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3,526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3,575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3,708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3,750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3,749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3,946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26726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UFC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3,523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3,621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3,693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3,747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3,793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3,889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25971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UFPB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3,369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3,437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3,381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3,425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3,449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3,486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2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25256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UFRN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3,677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3,675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3,665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3,596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3,617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3,676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1350" marL="31350" anchor="b">
                    <a:lnL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0C0C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44" name="Google Shape;1044;p23"/>
          <p:cNvSpPr/>
          <p:nvPr/>
        </p:nvSpPr>
        <p:spPr>
          <a:xfrm>
            <a:off x="323850" y="188913"/>
            <a:ext cx="8135938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b="1" i="0" lang="pt-BR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Valores do IGC e Posição das 16 maiores universidades, em termos de número de alunos matriculados na graduação em 2017, nos anos 2012-2017</a:t>
            </a:r>
            <a:endParaRPr b="0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5" name="Google Shape;104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1807" y="6263063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24"/>
          <p:cNvSpPr txBox="1"/>
          <p:nvPr/>
        </p:nvSpPr>
        <p:spPr>
          <a:xfrm>
            <a:off x="0" y="2924944"/>
            <a:ext cx="9144000" cy="1224136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b="0" i="0" lang="pt-BR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CPC - conceito preliminar de curso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25"/>
          <p:cNvSpPr txBox="1"/>
          <p:nvPr/>
        </p:nvSpPr>
        <p:spPr>
          <a:xfrm>
            <a:off x="15010" y="0"/>
            <a:ext cx="9144000" cy="836712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</a:pPr>
            <a:r>
              <a:rPr b="0" i="0" lang="pt-BR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CPC - Conceito </a:t>
            </a:r>
            <a:r>
              <a:rPr lang="pt-BR" sz="3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0" i="0" lang="pt-BR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reliminar de Curso</a:t>
            </a:r>
            <a:endParaRPr/>
          </a:p>
        </p:txBody>
      </p:sp>
      <p:sp>
        <p:nvSpPr>
          <p:cNvPr id="1056" name="Google Shape;1056;p25"/>
          <p:cNvSpPr/>
          <p:nvPr/>
        </p:nvSpPr>
        <p:spPr>
          <a:xfrm>
            <a:off x="179512" y="980728"/>
            <a:ext cx="8568952" cy="5309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Conceito Preliminar de Curso (CPC) é o principal indicador de qualidade que avalia os cursos de graduação</a:t>
            </a:r>
            <a:r>
              <a:rPr lang="pt-B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Seu cálculo e divulgação ocorrem no ano seguinte ao da realização do Enade, tendo como base a avaliação de desempenho de estudantes, no valor agregado pelo processo formativo e em insumos referentes às condições de oferta – corpo docente, infraestrutura e recursos didático-pedagógicos –, conforme orientação técnica aprovada pela </a:t>
            </a:r>
            <a:r>
              <a:rPr b="1" lang="pt-BR" sz="1600" u="sng">
                <a:solidFill>
                  <a:srgbClr val="0072D4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Comissão Nacional de Avaliação da Educação Superior (Conaes)</a:t>
            </a:r>
            <a:r>
              <a:rPr lang="pt-B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Destaques</a:t>
            </a:r>
            <a:r>
              <a:rPr lang="pt-B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pt-B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Critérios de participação do Enade: </a:t>
            </a: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possuir 100 (cem) cursos com possíveis concluintes e 2.000 estudantes concluintes.</a:t>
            </a:r>
            <a:endParaRPr/>
          </a:p>
          <a:p>
            <a:pPr indent="-342900" lvl="0" marL="3429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Cursos que não tiverem pelo menos dois estudantes concluintes participantes no Enade não têm seu CPC calculado, ficando Sem Conceito (SC). </a:t>
            </a:r>
            <a:endParaRPr/>
          </a:p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7" name="Google Shape;105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43328" y="3789040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26"/>
          <p:cNvSpPr txBox="1"/>
          <p:nvPr/>
        </p:nvSpPr>
        <p:spPr>
          <a:xfrm>
            <a:off x="971550" y="333375"/>
            <a:ext cx="7561263" cy="525463"/>
          </a:xfrm>
          <a:prstGeom prst="rect">
            <a:avLst/>
          </a:prstGeom>
          <a:solidFill>
            <a:srgbClr val="C00000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CONCEITO PRELIMINAR DE CURSO - CPC</a:t>
            </a:r>
            <a:endParaRPr/>
          </a:p>
        </p:txBody>
      </p:sp>
      <p:cxnSp>
        <p:nvCxnSpPr>
          <p:cNvPr id="1065" name="Google Shape;1065;p26"/>
          <p:cNvCxnSpPr/>
          <p:nvPr/>
        </p:nvCxnSpPr>
        <p:spPr>
          <a:xfrm flipH="1">
            <a:off x="1830388" y="981075"/>
            <a:ext cx="730250" cy="50323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66" name="Google Shape;1066;p26"/>
          <p:cNvSpPr txBox="1"/>
          <p:nvPr/>
        </p:nvSpPr>
        <p:spPr>
          <a:xfrm>
            <a:off x="1187450" y="1700213"/>
            <a:ext cx="1366838" cy="398462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Sc, 1 ou 2</a:t>
            </a:r>
            <a:endParaRPr/>
          </a:p>
        </p:txBody>
      </p:sp>
      <p:cxnSp>
        <p:nvCxnSpPr>
          <p:cNvPr id="1067" name="Google Shape;1067;p26"/>
          <p:cNvCxnSpPr/>
          <p:nvPr/>
        </p:nvCxnSpPr>
        <p:spPr>
          <a:xfrm>
            <a:off x="1835150" y="2133600"/>
            <a:ext cx="1588" cy="7921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68" name="Google Shape;1068;p26"/>
          <p:cNvSpPr txBox="1"/>
          <p:nvPr/>
        </p:nvSpPr>
        <p:spPr>
          <a:xfrm>
            <a:off x="1187450" y="2997200"/>
            <a:ext cx="1512888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Avaliação Externa</a:t>
            </a:r>
            <a:endParaRPr/>
          </a:p>
        </p:txBody>
      </p:sp>
      <p:cxnSp>
        <p:nvCxnSpPr>
          <p:cNvPr id="1069" name="Google Shape;1069;p26"/>
          <p:cNvCxnSpPr/>
          <p:nvPr/>
        </p:nvCxnSpPr>
        <p:spPr>
          <a:xfrm>
            <a:off x="1692275" y="3860800"/>
            <a:ext cx="1588" cy="7921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70" name="Google Shape;1070;p26"/>
          <p:cNvSpPr txBox="1"/>
          <p:nvPr/>
        </p:nvSpPr>
        <p:spPr>
          <a:xfrm>
            <a:off x="1428750" y="4786313"/>
            <a:ext cx="792163" cy="3984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endParaRPr/>
          </a:p>
        </p:txBody>
      </p:sp>
      <p:cxnSp>
        <p:nvCxnSpPr>
          <p:cNvPr id="1071" name="Google Shape;1071;p26"/>
          <p:cNvCxnSpPr/>
          <p:nvPr/>
        </p:nvCxnSpPr>
        <p:spPr>
          <a:xfrm>
            <a:off x="4643438" y="908050"/>
            <a:ext cx="1587" cy="649288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72" name="Google Shape;1072;p26"/>
          <p:cNvSpPr txBox="1"/>
          <p:nvPr/>
        </p:nvSpPr>
        <p:spPr>
          <a:xfrm>
            <a:off x="3924300" y="1700213"/>
            <a:ext cx="1727200" cy="398462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OU 4</a:t>
            </a:r>
            <a:endParaRPr/>
          </a:p>
        </p:txBody>
      </p:sp>
      <p:cxnSp>
        <p:nvCxnSpPr>
          <p:cNvPr id="1073" name="Google Shape;1073;p26"/>
          <p:cNvCxnSpPr/>
          <p:nvPr/>
        </p:nvCxnSpPr>
        <p:spPr>
          <a:xfrm flipH="1">
            <a:off x="3775075" y="2276475"/>
            <a:ext cx="441325" cy="5762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74" name="Google Shape;1074;p26"/>
          <p:cNvSpPr txBox="1"/>
          <p:nvPr/>
        </p:nvSpPr>
        <p:spPr>
          <a:xfrm>
            <a:off x="3059113" y="2924175"/>
            <a:ext cx="1368425" cy="39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Concorda </a:t>
            </a:r>
            <a:endParaRPr/>
          </a:p>
        </p:txBody>
      </p:sp>
      <p:cxnSp>
        <p:nvCxnSpPr>
          <p:cNvPr id="1075" name="Google Shape;1075;p26"/>
          <p:cNvCxnSpPr/>
          <p:nvPr/>
        </p:nvCxnSpPr>
        <p:spPr>
          <a:xfrm>
            <a:off x="3779838" y="3284538"/>
            <a:ext cx="1587" cy="64928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76" name="Google Shape;1076;p26"/>
          <p:cNvSpPr txBox="1"/>
          <p:nvPr/>
        </p:nvSpPr>
        <p:spPr>
          <a:xfrm>
            <a:off x="3059113" y="3933825"/>
            <a:ext cx="165735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Encerra Processo</a:t>
            </a:r>
            <a:endParaRPr/>
          </a:p>
        </p:txBody>
      </p:sp>
      <p:cxnSp>
        <p:nvCxnSpPr>
          <p:cNvPr id="1077" name="Google Shape;1077;p26"/>
          <p:cNvCxnSpPr/>
          <p:nvPr/>
        </p:nvCxnSpPr>
        <p:spPr>
          <a:xfrm>
            <a:off x="4932363" y="2276475"/>
            <a:ext cx="431800" cy="576263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78" name="Google Shape;1078;p26"/>
          <p:cNvSpPr txBox="1"/>
          <p:nvPr/>
        </p:nvSpPr>
        <p:spPr>
          <a:xfrm>
            <a:off x="5003800" y="2924175"/>
            <a:ext cx="1512888" cy="39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Discorda</a:t>
            </a:r>
            <a:endParaRPr/>
          </a:p>
        </p:txBody>
      </p:sp>
      <p:cxnSp>
        <p:nvCxnSpPr>
          <p:cNvPr id="1079" name="Google Shape;1079;p26"/>
          <p:cNvCxnSpPr/>
          <p:nvPr/>
        </p:nvCxnSpPr>
        <p:spPr>
          <a:xfrm>
            <a:off x="5508625" y="3284538"/>
            <a:ext cx="1588" cy="649287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80" name="Google Shape;1080;p26"/>
          <p:cNvSpPr txBox="1"/>
          <p:nvPr/>
        </p:nvSpPr>
        <p:spPr>
          <a:xfrm>
            <a:off x="4932363" y="3933825"/>
            <a:ext cx="1512887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Avaliação Externa</a:t>
            </a:r>
            <a:endParaRPr/>
          </a:p>
        </p:txBody>
      </p:sp>
      <p:cxnSp>
        <p:nvCxnSpPr>
          <p:cNvPr id="1081" name="Google Shape;1081;p26"/>
          <p:cNvCxnSpPr/>
          <p:nvPr/>
        </p:nvCxnSpPr>
        <p:spPr>
          <a:xfrm>
            <a:off x="6588125" y="981075"/>
            <a:ext cx="504825" cy="647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82" name="Google Shape;1082;p26"/>
          <p:cNvSpPr txBox="1"/>
          <p:nvPr/>
        </p:nvSpPr>
        <p:spPr>
          <a:xfrm>
            <a:off x="6804025" y="1700213"/>
            <a:ext cx="1439863" cy="398462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cxnSp>
        <p:nvCxnSpPr>
          <p:cNvPr id="1083" name="Google Shape;1083;p26"/>
          <p:cNvCxnSpPr/>
          <p:nvPr/>
        </p:nvCxnSpPr>
        <p:spPr>
          <a:xfrm>
            <a:off x="7596188" y="2205038"/>
            <a:ext cx="1587" cy="576262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84" name="Google Shape;1084;p26"/>
          <p:cNvSpPr txBox="1"/>
          <p:nvPr/>
        </p:nvSpPr>
        <p:spPr>
          <a:xfrm>
            <a:off x="6948488" y="2924175"/>
            <a:ext cx="1657350" cy="7048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Encerra Processo</a:t>
            </a:r>
            <a:endParaRPr/>
          </a:p>
        </p:txBody>
      </p:sp>
      <p:cxnSp>
        <p:nvCxnSpPr>
          <p:cNvPr id="1085" name="Google Shape;1085;p26"/>
          <p:cNvCxnSpPr/>
          <p:nvPr/>
        </p:nvCxnSpPr>
        <p:spPr>
          <a:xfrm>
            <a:off x="5508625" y="4652963"/>
            <a:ext cx="1588" cy="504825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086" name="Google Shape;1086;p26"/>
          <p:cNvSpPr txBox="1"/>
          <p:nvPr/>
        </p:nvSpPr>
        <p:spPr>
          <a:xfrm>
            <a:off x="5219700" y="5229225"/>
            <a:ext cx="792163" cy="3984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pt-B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</a:t>
            </a:r>
            <a:endParaRPr/>
          </a:p>
        </p:txBody>
      </p:sp>
      <p:pic>
        <p:nvPicPr>
          <p:cNvPr id="1087" name="Google Shape;108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27"/>
          <p:cNvSpPr txBox="1"/>
          <p:nvPr>
            <p:ph type="title"/>
          </p:nvPr>
        </p:nvSpPr>
        <p:spPr>
          <a:xfrm>
            <a:off x="323850" y="53975"/>
            <a:ext cx="8648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  <p:graphicFrame>
        <p:nvGraphicFramePr>
          <p:cNvPr id="1093" name="Google Shape;1093;p27"/>
          <p:cNvGraphicFramePr/>
          <p:nvPr/>
        </p:nvGraphicFramePr>
        <p:xfrm>
          <a:off x="27082" y="155679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{5A6751BE-7E0C-4716-B5F8-65C7715F9905}</a:tableStyleId>
              </a:tblPr>
              <a:tblGrid>
                <a:gridCol w="1857350"/>
                <a:gridCol w="5109500"/>
                <a:gridCol w="1034150"/>
                <a:gridCol w="1054100"/>
              </a:tblGrid>
              <a:tr h="365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pt-BR" sz="1800" u="none" cap="none" strike="noStrike"/>
                        <a:t>DIMENSÃO 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pt-BR" sz="1800" u="none" cap="none" strike="noStrike"/>
                        <a:t>COMPONENTES 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u="none" cap="none" strike="noStrike"/>
                        <a:t>PESOS </a:t>
                      </a:r>
                      <a:endParaRPr b="1" sz="1800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 hMerge="1"/>
              </a:tr>
              <a:tr h="42180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pt-BR" sz="1800" u="none" cap="none" strike="noStrike"/>
                        <a:t>Desempenho dos Estudantes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Nota dos Concluintes no Enade (NC)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20,0%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55,0%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AF1DD"/>
                    </a:solidFill>
                  </a:tcPr>
                </a:tc>
              </a:tr>
              <a:tr h="72437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Nota do Indicador de Diferença entre os Desempenhos Observado e Esperado (N</a:t>
                      </a:r>
                      <a:r>
                        <a:rPr lang="pt-BR" sz="1800">
                          <a:solidFill>
                            <a:srgbClr val="FF0000"/>
                          </a:solidFill>
                        </a:rPr>
                        <a:t>IDD</a:t>
                      </a:r>
                      <a:r>
                        <a:rPr lang="pt-BR" sz="1800"/>
                        <a:t>)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35,0%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 vMerge="1"/>
              </a:tr>
              <a:tr h="421800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Corpo Docente 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(CENSO)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Nota de Proporção de Mestres (NPM)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7,5%</a:t>
                      </a:r>
                      <a:endParaRPr/>
                    </a:p>
                  </a:txBody>
                  <a:tcPr marT="45725" marB="45725" marR="91450" marL="91450"/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30,0%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4221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pt-BR" sz="1800"/>
                        <a:t>Nota de Proporção de Doutores (NPD)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15,0%</a:t>
                      </a:r>
                      <a:endParaRPr/>
                    </a:p>
                  </a:txBody>
                  <a:tcPr marT="45725" marB="45725" marR="91450" marL="91450"/>
                </a:tc>
                <a:tc vMerge="1"/>
              </a:tr>
              <a:tr h="4286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pt-BR" sz="1800"/>
                        <a:t>Nota de Regime de Trabalho (NPR)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7,5%</a:t>
                      </a:r>
                      <a:endParaRPr/>
                    </a:p>
                  </a:txBody>
                  <a:tcPr marT="45725" marB="45725" marR="91450" marL="91450"/>
                </a:tc>
                <a:tc vMerge="1"/>
              </a:tr>
              <a:tr h="640075"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pt-BR" sz="1800"/>
                        <a:t>Percepção Discente sobre as Condições do Processo Formativo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Nota referente à organização didático-pedagógica (NO)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7,5%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15,0%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rgbClr val="EAF1DD"/>
                    </a:solidFill>
                  </a:tcPr>
                </a:tc>
              </a:tr>
              <a:tr h="7348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pt-BR" sz="1800"/>
                        <a:t>Nota referente à infraestrutura e instalações físicas (NF)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5,0%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 vMerge="1"/>
              </a:tr>
              <a:tr h="8429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pt-BR" sz="1800"/>
                        <a:t>Nota referente às oportunidades de ampliação da formação acadêmica e profissional (NA) </a:t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/>
                        <a:t>2,5%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AF1DD"/>
                    </a:solidFill>
                  </a:tcPr>
                </a:tc>
                <a:tc vMerge="1"/>
              </a:tr>
            </a:tbl>
          </a:graphicData>
        </a:graphic>
      </p:graphicFrame>
      <p:sp>
        <p:nvSpPr>
          <p:cNvPr id="1094" name="Google Shape;1094;p27"/>
          <p:cNvSpPr/>
          <p:nvPr/>
        </p:nvSpPr>
        <p:spPr>
          <a:xfrm rot="5400000">
            <a:off x="8770589" y="2443337"/>
            <a:ext cx="360363" cy="1714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>
              <a:alpha val="0"/>
            </a:srgbClr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27"/>
          <p:cNvSpPr txBox="1"/>
          <p:nvPr/>
        </p:nvSpPr>
        <p:spPr>
          <a:xfrm>
            <a:off x="-17368" y="-27384"/>
            <a:ext cx="9144000" cy="1224136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Arial"/>
              <a:buNone/>
            </a:pPr>
            <a:r>
              <a:rPr b="0" i="0" lang="pt-BR" sz="3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Composição do CPC e pesos das suas dimensões e componentes  (a partir de 2013)</a:t>
            </a:r>
            <a:endParaRPr b="0" i="0" sz="3515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27"/>
          <p:cNvSpPr/>
          <p:nvPr/>
        </p:nvSpPr>
        <p:spPr>
          <a:xfrm rot="5400000">
            <a:off x="8770589" y="5323657"/>
            <a:ext cx="360363" cy="17145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>
              <a:alpha val="0"/>
            </a:srgbClr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7" name="Google Shape;109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21363" y="1527440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7088" y="3225172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1130" y="574095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2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rPr lang="pt-BR"/>
              <a:t>É um número que pretende medir o valor agregado pelo processo formativo, ou seja, “ o quanto o aluno aprendeu”.</a:t>
            </a:r>
            <a:endParaRPr/>
          </a:p>
          <a:p>
            <a:pPr indent="-342900" lvl="0" marL="342900" rtl="0" algn="just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rPr lang="pt-BR"/>
              <a:t>Portanto, é um </a:t>
            </a:r>
            <a:r>
              <a:rPr b="1" lang="pt-BR">
                <a:solidFill>
                  <a:srgbClr val="FF0000"/>
                </a:solidFill>
              </a:rPr>
              <a:t>I</a:t>
            </a:r>
            <a:r>
              <a:rPr lang="pt-BR"/>
              <a:t>ndicador da </a:t>
            </a:r>
            <a:r>
              <a:rPr b="1" lang="pt-BR">
                <a:solidFill>
                  <a:srgbClr val="FF0000"/>
                </a:solidFill>
              </a:rPr>
              <a:t>D</a:t>
            </a:r>
            <a:r>
              <a:rPr lang="pt-BR"/>
              <a:t>iferença entre os </a:t>
            </a:r>
            <a:r>
              <a:rPr b="1" lang="pt-BR">
                <a:solidFill>
                  <a:srgbClr val="FF0000"/>
                </a:solidFill>
              </a:rPr>
              <a:t>D</a:t>
            </a:r>
            <a:r>
              <a:rPr lang="pt-BR"/>
              <a:t>esempenhos Observado e Esperado</a:t>
            </a:r>
            <a:endParaRPr/>
          </a:p>
        </p:txBody>
      </p:sp>
      <p:sp>
        <p:nvSpPr>
          <p:cNvPr id="1106" name="Google Shape;1106;p28"/>
          <p:cNvSpPr txBox="1"/>
          <p:nvPr/>
        </p:nvSpPr>
        <p:spPr>
          <a:xfrm>
            <a:off x="-17699" y="259796"/>
            <a:ext cx="9144000" cy="1224136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pt-BR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que é o </a:t>
            </a:r>
            <a:r>
              <a:rPr b="1" i="0" lang="pt-BR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IDD</a:t>
            </a:r>
            <a:r>
              <a:rPr b="0" i="0" lang="pt-BR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3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7" name="Google Shape;110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23928" y="5014118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Como é calculado o </a:t>
            </a:r>
            <a:r>
              <a:rPr b="1" lang="pt-BR">
                <a:solidFill>
                  <a:srgbClr val="FF0000"/>
                </a:solidFill>
              </a:rPr>
              <a:t>IDD</a:t>
            </a:r>
            <a:r>
              <a:rPr lang="pt-BR"/>
              <a:t>?</a:t>
            </a:r>
            <a:endParaRPr/>
          </a:p>
        </p:txBody>
      </p:sp>
      <p:sp>
        <p:nvSpPr>
          <p:cNvPr id="1113" name="Google Shape;1113;p2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1849" r="-813" t="-282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pt-BR"/>
              <a:t> </a:t>
            </a:r>
            <a:endParaRPr/>
          </a:p>
        </p:txBody>
      </p:sp>
      <p:sp>
        <p:nvSpPr>
          <p:cNvPr id="1114" name="Google Shape;1114;p29"/>
          <p:cNvSpPr txBox="1"/>
          <p:nvPr/>
        </p:nvSpPr>
        <p:spPr>
          <a:xfrm>
            <a:off x="-17699" y="259796"/>
            <a:ext cx="9144000" cy="1224136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pt-BR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Como é calculado o </a:t>
            </a:r>
            <a:r>
              <a:rPr b="1" i="0" lang="pt-BR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IDD</a:t>
            </a:r>
            <a:r>
              <a:rPr b="0" i="0" lang="pt-BR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3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3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1" name="Google Shape;771;p3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2" name="Google Shape;772;p3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773" name="Google Shape;773;p3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3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76" name="Google Shape;776;p3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7" name="Google Shape;777;p3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3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3"/>
          <p:cNvSpPr/>
          <p:nvPr/>
        </p:nvSpPr>
        <p:spPr>
          <a:xfrm>
            <a:off x="0" y="2636912"/>
            <a:ext cx="9108504" cy="3485570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Calibri"/>
              <a:buAutoNum type="arabicPeriod"/>
            </a:pPr>
            <a:r>
              <a:rPr lang="pt-BR"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Identificação do principais atores envolvidos nos processos regulatórios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Calibri"/>
              <a:buAutoNum type="arabicPeriod"/>
            </a:pPr>
            <a:r>
              <a:rPr lang="pt-BR"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Importância do Enade no Plano de Ação UFPE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Calibri"/>
              <a:buAutoNum type="arabicPeriod"/>
            </a:pPr>
            <a:r>
              <a:rPr lang="pt-BR"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Enade 2020 – Portaria (destaques)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Calibri"/>
              <a:buAutoNum type="arabicPeriod"/>
            </a:pPr>
            <a:r>
              <a:rPr lang="pt-BR"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Contexto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Arial"/>
              <a:buChar char="•"/>
            </a:pPr>
            <a:r>
              <a:rPr b="0" i="0" lang="pt-BR" sz="24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Avaliações anteriores – PARTE 1 </a:t>
            </a:r>
            <a:endParaRPr/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Arial"/>
              <a:buChar char="•"/>
            </a:pPr>
            <a:r>
              <a:rPr b="0" i="0" lang="pt-BR" sz="24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Avaliações anteriores – PARTE 2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Calibri"/>
              <a:buAutoNum type="arabicPeriod"/>
            </a:pPr>
            <a:r>
              <a:rPr lang="pt-BR"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Plano de Ação Enade UFPE – 2020 </a:t>
            </a:r>
            <a:endParaRPr sz="24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4175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Calibri"/>
              <a:buChar char="•"/>
            </a:pPr>
            <a:r>
              <a:rPr lang="pt-BR" sz="24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Roteiro Eletrônico</a:t>
            </a:r>
            <a:endParaRPr b="1" sz="24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87325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50"/>
              <a:buFont typeface="Arial"/>
              <a:buNone/>
            </a:pPr>
            <a:r>
              <a:t/>
            </a:r>
            <a:endParaRPr b="0" i="0" sz="24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0" name="Google Shape;780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3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-1851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/>
          </a:p>
        </p:txBody>
      </p:sp>
      <p:sp>
        <p:nvSpPr>
          <p:cNvPr id="1120" name="Google Shape;1120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pt-BR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é calculado o </a:t>
            </a:r>
            <a:r>
              <a:rPr b="1" i="0" lang="pt-BR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IDD</a:t>
            </a:r>
            <a:r>
              <a:rPr b="0" i="0" lang="pt-BR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3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3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Licenciatura:</a:t>
            </a:r>
            <a:br>
              <a:rPr lang="pt-BR" sz="2400"/>
            </a:br>
            <a:r>
              <a:rPr lang="pt-BR" sz="2400"/>
              <a:t>Artes Visuais,  Ciência da Computação, Ciências Biológicas, Ciências Sociais, Educação Física,  Filosofia, Física, Geografia, História, Letras – Inglês, Letras – Português, Letras - Espanhol, Matemática, Música, Pedagogia e Química.</a:t>
            </a:r>
            <a:br>
              <a:rPr lang="pt-BR" sz="2400"/>
            </a:b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pt-BR" sz="2400"/>
              <a:t>Bacharel:</a:t>
            </a:r>
            <a:br>
              <a:rPr lang="pt-BR" sz="2400"/>
            </a:br>
            <a:r>
              <a:rPr lang="pt-BR" sz="2400"/>
              <a:t> Ciência da Computação, Ciências Biológicas, Ciências Sociais, Design (2018), Educação Física (2019), Filosofia, Geografia,</a:t>
            </a:r>
            <a:br>
              <a:rPr lang="pt-BR" sz="2400"/>
            </a:br>
            <a:r>
              <a:rPr lang="pt-BR" sz="2400"/>
              <a:t>História, Química e Sistemas de Informação.</a:t>
            </a:r>
            <a:endParaRPr/>
          </a:p>
          <a:p>
            <a:pPr indent="-254000" lvl="0" marL="3429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1126" name="Google Shape;1126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59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Cursos que fazem parte do Ano II do Ciclo Avaliativo do Enade em 2020:</a:t>
            </a:r>
            <a:endParaRPr sz="3959">
              <a:solidFill>
                <a:schemeClr val="lt1"/>
              </a:solidFill>
            </a:endParaRPr>
          </a:p>
        </p:txBody>
      </p:sp>
      <p:pic>
        <p:nvPicPr>
          <p:cNvPr id="1127" name="Google Shape;112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8318" y="3619499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32"/>
          <p:cNvSpPr txBox="1"/>
          <p:nvPr/>
        </p:nvSpPr>
        <p:spPr>
          <a:xfrm>
            <a:off x="0" y="3068960"/>
            <a:ext cx="9144000" cy="1224136"/>
          </a:xfrm>
          <a:prstGeom prst="rect">
            <a:avLst/>
          </a:prstGeom>
          <a:gradFill>
            <a:gsLst>
              <a:gs pos="0">
                <a:srgbClr val="992D2B"/>
              </a:gs>
              <a:gs pos="80000">
                <a:srgbClr val="C93D39"/>
              </a:gs>
              <a:gs pos="100000">
                <a:srgbClr val="CD3A36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37"/>
              <a:buFont typeface="Arial"/>
              <a:buNone/>
            </a:pPr>
            <a:r>
              <a:rPr b="0" i="0" lang="pt-BR" sz="2437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Valores dos indicadores do CPC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487"/>
              </a:spcBef>
              <a:spcAft>
                <a:spcPts val="0"/>
              </a:spcAft>
              <a:buClr>
                <a:srgbClr val="FFFFFF"/>
              </a:buClr>
              <a:buSzPts val="2437"/>
              <a:buFont typeface="Arial"/>
              <a:buNone/>
            </a:pPr>
            <a:r>
              <a:rPr b="0" i="0" lang="pt-BR" sz="2437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Comparação das últimas avaliações do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487"/>
              </a:spcBef>
              <a:spcAft>
                <a:spcPts val="0"/>
              </a:spcAft>
              <a:buClr>
                <a:srgbClr val="FFFFFF"/>
              </a:buClr>
              <a:buSzPts val="2437"/>
              <a:buFont typeface="Arial"/>
              <a:buNone/>
            </a:pPr>
            <a:r>
              <a:rPr b="0" i="0" lang="pt-BR" sz="2437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cursos que integrarão o Ano II (2020)</a:t>
            </a:r>
            <a:endParaRPr/>
          </a:p>
        </p:txBody>
      </p:sp>
      <p:pic>
        <p:nvPicPr>
          <p:cNvPr id="1133" name="Google Shape;113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7984" y="5157192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8" name="Google Shape;1138;p33"/>
          <p:cNvGraphicFramePr/>
          <p:nvPr/>
        </p:nvGraphicFramePr>
        <p:xfrm>
          <a:off x="181623" y="883919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{5A6751BE-7E0C-4716-B5F8-65C7715F9905}</a:tableStyleId>
              </a:tblPr>
              <a:tblGrid>
                <a:gridCol w="1510050"/>
                <a:gridCol w="576075"/>
                <a:gridCol w="549950"/>
                <a:gridCol w="600450"/>
                <a:gridCol w="600450"/>
                <a:gridCol w="600450"/>
                <a:gridCol w="600450"/>
                <a:gridCol w="600450"/>
                <a:gridCol w="600450"/>
                <a:gridCol w="600450"/>
                <a:gridCol w="684375"/>
                <a:gridCol w="516500"/>
                <a:gridCol w="600450"/>
              </a:tblGrid>
              <a:tr h="930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Cursos UFPE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Ano 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NIDD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NF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NO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pt-BR" sz="1300" u="none" strike="noStrike"/>
                        <a:t>NA</a:t>
                      </a:r>
                      <a:endParaRPr b="1" i="1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NPM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NPR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ENADE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Faixa 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C00000"/>
                    </a:solidFill>
                  </a:tcPr>
                </a:tc>
              </a:tr>
              <a:tr h="37090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DESIGN*</a:t>
                      </a:r>
                      <a:endParaRPr/>
                    </a:p>
                  </a:txBody>
                  <a:tcPr marT="4375" marB="0" marR="4350" marL="435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</a:tr>
              <a:tr h="3709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/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0" marB="0" marR="68575" marL="68575">
                    <a:solidFill>
                      <a:srgbClr val="EAF1DD"/>
                    </a:solidFill>
                  </a:tcPr>
                </a:tc>
              </a:tr>
              <a:tr h="37090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FÍSICA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</a:tr>
              <a:tr h="2967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3,10</a:t>
                      </a:r>
                      <a:endParaRPr/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375" marB="0" marR="4350" marL="4350" anchor="b"/>
                </a:tc>
              </a:tr>
              <a:tr h="2967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3,37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</a:tr>
              <a:tr h="2821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2,96</a:t>
                      </a:r>
                      <a:endParaRPr/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</a:tr>
              <a:tr h="282100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PEDAGOGIA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1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</a:tr>
              <a:tr h="2821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1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/>
                </a:tc>
              </a:tr>
              <a:tr h="2821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3,49</a:t>
                      </a:r>
                      <a:endParaRPr/>
                    </a:p>
                  </a:txBody>
                  <a:tcPr marT="4375" marB="0" marR="4350" marL="43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375" marB="0" marR="4350" marL="4350" anchor="b"/>
                </a:tc>
              </a:tr>
              <a:tr h="330225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QUÍMICA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</a:tr>
              <a:tr h="29672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2,94</a:t>
                      </a:r>
                      <a:endParaRPr/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375" marB="0" marR="4350" marL="4350" anchor="b"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1139" name="Google Shape;1139;p33"/>
          <p:cNvSpPr txBox="1"/>
          <p:nvPr/>
        </p:nvSpPr>
        <p:spPr>
          <a:xfrm>
            <a:off x="684213" y="333375"/>
            <a:ext cx="7343775" cy="3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572314"/>
                </a:solidFill>
                <a:latin typeface="Calibri"/>
                <a:ea typeface="Calibri"/>
                <a:cs typeface="Calibri"/>
                <a:sym typeface="Calibri"/>
              </a:rPr>
              <a:t>CAMPUS- CARUARU</a:t>
            </a:r>
            <a:endParaRPr/>
          </a:p>
        </p:txBody>
      </p:sp>
      <p:sp>
        <p:nvSpPr>
          <p:cNvPr id="1140" name="Google Shape;1140;p33"/>
          <p:cNvSpPr/>
          <p:nvPr/>
        </p:nvSpPr>
        <p:spPr>
          <a:xfrm>
            <a:off x="7452320" y="2777806"/>
            <a:ext cx="73025" cy="215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1" name="Google Shape;1141;p33"/>
          <p:cNvSpPr/>
          <p:nvPr/>
        </p:nvSpPr>
        <p:spPr>
          <a:xfrm>
            <a:off x="7452950" y="4929599"/>
            <a:ext cx="73025" cy="215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33"/>
          <p:cNvSpPr/>
          <p:nvPr/>
        </p:nvSpPr>
        <p:spPr>
          <a:xfrm>
            <a:off x="8604448" y="2858661"/>
            <a:ext cx="73025" cy="215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3" name="Google Shape;1143;p33"/>
          <p:cNvSpPr/>
          <p:nvPr/>
        </p:nvSpPr>
        <p:spPr>
          <a:xfrm>
            <a:off x="7455538" y="3429000"/>
            <a:ext cx="73025" cy="215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33"/>
          <p:cNvSpPr/>
          <p:nvPr/>
        </p:nvSpPr>
        <p:spPr>
          <a:xfrm>
            <a:off x="8597357" y="4941168"/>
            <a:ext cx="73025" cy="215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33"/>
          <p:cNvSpPr/>
          <p:nvPr/>
        </p:nvSpPr>
        <p:spPr>
          <a:xfrm>
            <a:off x="8633869" y="378248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33"/>
          <p:cNvSpPr txBox="1"/>
          <p:nvPr/>
        </p:nvSpPr>
        <p:spPr>
          <a:xfrm>
            <a:off x="1907704" y="5434798"/>
            <a:ext cx="576076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Fez Enade em 2018    	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34"/>
          <p:cNvSpPr txBox="1"/>
          <p:nvPr/>
        </p:nvSpPr>
        <p:spPr>
          <a:xfrm>
            <a:off x="684213" y="260350"/>
            <a:ext cx="734377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572314"/>
                </a:solidFill>
                <a:latin typeface="Calibri"/>
                <a:ea typeface="Calibri"/>
                <a:cs typeface="Calibri"/>
                <a:sym typeface="Calibri"/>
              </a:rPr>
              <a:t>CAMPUS - RECIFE</a:t>
            </a:r>
            <a:endParaRPr/>
          </a:p>
        </p:txBody>
      </p:sp>
      <p:graphicFrame>
        <p:nvGraphicFramePr>
          <p:cNvPr id="1152" name="Google Shape;1152;p34"/>
          <p:cNvGraphicFramePr/>
          <p:nvPr/>
        </p:nvGraphicFramePr>
        <p:xfrm>
          <a:off x="179388" y="836613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{5A6751BE-7E0C-4716-B5F8-65C7715F9905}</a:tableStyleId>
              </a:tblPr>
              <a:tblGrid>
                <a:gridCol w="2010975"/>
                <a:gridCol w="564525"/>
                <a:gridCol w="564525"/>
                <a:gridCol w="564525"/>
                <a:gridCol w="564525"/>
                <a:gridCol w="564525"/>
                <a:gridCol w="564525"/>
                <a:gridCol w="564525"/>
                <a:gridCol w="564525"/>
                <a:gridCol w="564525"/>
                <a:gridCol w="685400"/>
                <a:gridCol w="443625"/>
                <a:gridCol w="564525"/>
              </a:tblGrid>
              <a:tr h="416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Cursos UFPE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Ano 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NC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NIDD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NF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NO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NA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NPM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NPD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NPR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ENADE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CPC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/>
                        <a:t>Faixa CPC</a:t>
                      </a:r>
                      <a:endParaRPr b="1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C00000"/>
                    </a:solidFill>
                  </a:tcPr>
                </a:tc>
              </a:tr>
              <a:tr h="2873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ARTES VISUAIS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2,99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</a:tr>
              <a:tr h="28737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CIÊNCIAS BIOLÓGICAS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0,85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2,66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</a:tr>
              <a:tr h="351200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CIÊNC. BIO.  (BAC)  e  </a:t>
                      </a: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CIÊNC. BIO.  AMBIENTAIS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2,77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</a:tr>
              <a:tr h="2286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</a:tr>
              <a:tr h="468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CIÊNC. BIO.(BAC)</a:t>
                      </a:r>
                      <a:endParaRPr/>
                    </a:p>
                  </a:txBody>
                  <a:tcPr marT="4925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0,87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2,95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</a:tr>
              <a:tr h="2873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CIÊNC. BIO.</a:t>
                      </a: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AMBIENTAIS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2,77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</a:tr>
              <a:tr h="2873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CIÊNCIAS BIO.</a:t>
                      </a: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3,19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4,93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3,12</a:t>
                      </a:r>
                      <a:endParaRPr/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25" marB="0" marR="4900" marL="4900" anchor="b"/>
                </a:tc>
              </a:tr>
              <a:tr h="287375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CIÊNCIAS DA COMPUTAÇÃO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3,27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3,70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/>
                </a:tc>
              </a:tr>
            </a:tbl>
          </a:graphicData>
        </a:graphic>
      </p:graphicFrame>
      <p:sp>
        <p:nvSpPr>
          <p:cNvPr id="1153" name="Google Shape;1153;p34"/>
          <p:cNvSpPr/>
          <p:nvPr/>
        </p:nvSpPr>
        <p:spPr>
          <a:xfrm>
            <a:off x="7728189" y="1850776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34"/>
          <p:cNvSpPr/>
          <p:nvPr/>
        </p:nvSpPr>
        <p:spPr>
          <a:xfrm>
            <a:off x="7757663" y="4665346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34"/>
          <p:cNvSpPr/>
          <p:nvPr/>
        </p:nvSpPr>
        <p:spPr>
          <a:xfrm>
            <a:off x="8704144" y="2430411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34"/>
          <p:cNvSpPr/>
          <p:nvPr/>
        </p:nvSpPr>
        <p:spPr>
          <a:xfrm>
            <a:off x="7692189" y="2455825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34"/>
          <p:cNvSpPr/>
          <p:nvPr/>
        </p:nvSpPr>
        <p:spPr>
          <a:xfrm>
            <a:off x="7726962" y="3028608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34"/>
          <p:cNvSpPr/>
          <p:nvPr/>
        </p:nvSpPr>
        <p:spPr>
          <a:xfrm>
            <a:off x="8704144" y="3028608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34"/>
          <p:cNvSpPr/>
          <p:nvPr/>
        </p:nvSpPr>
        <p:spPr>
          <a:xfrm>
            <a:off x="7762962" y="4318592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34"/>
          <p:cNvSpPr/>
          <p:nvPr/>
        </p:nvSpPr>
        <p:spPr>
          <a:xfrm>
            <a:off x="8667912" y="434872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34"/>
          <p:cNvSpPr/>
          <p:nvPr/>
        </p:nvSpPr>
        <p:spPr>
          <a:xfrm>
            <a:off x="7721663" y="5517232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34"/>
          <p:cNvSpPr/>
          <p:nvPr/>
        </p:nvSpPr>
        <p:spPr>
          <a:xfrm>
            <a:off x="7692189" y="4929481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34"/>
          <p:cNvSpPr/>
          <p:nvPr/>
        </p:nvSpPr>
        <p:spPr>
          <a:xfrm>
            <a:off x="7649663" y="522917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34"/>
          <p:cNvSpPr/>
          <p:nvPr/>
        </p:nvSpPr>
        <p:spPr>
          <a:xfrm>
            <a:off x="7712433" y="5805264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34"/>
          <p:cNvSpPr/>
          <p:nvPr/>
        </p:nvSpPr>
        <p:spPr>
          <a:xfrm>
            <a:off x="8784069" y="522917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34"/>
          <p:cNvSpPr/>
          <p:nvPr/>
        </p:nvSpPr>
        <p:spPr>
          <a:xfrm>
            <a:off x="8748069" y="4929481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5"/>
          <p:cNvSpPr txBox="1"/>
          <p:nvPr/>
        </p:nvSpPr>
        <p:spPr>
          <a:xfrm>
            <a:off x="684213" y="260350"/>
            <a:ext cx="734377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CAMPUS - RECIFE</a:t>
            </a:r>
            <a:endParaRPr/>
          </a:p>
        </p:txBody>
      </p:sp>
      <p:graphicFrame>
        <p:nvGraphicFramePr>
          <p:cNvPr id="1173" name="Google Shape;1173;p35"/>
          <p:cNvGraphicFramePr/>
          <p:nvPr/>
        </p:nvGraphicFramePr>
        <p:xfrm>
          <a:off x="179388" y="836613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{5A6751BE-7E0C-4716-B5F8-65C7715F9905}</a:tableStyleId>
              </a:tblPr>
              <a:tblGrid>
                <a:gridCol w="1872325"/>
                <a:gridCol w="538800"/>
                <a:gridCol w="504050"/>
                <a:gridCol w="504050"/>
                <a:gridCol w="504050"/>
                <a:gridCol w="576075"/>
                <a:gridCol w="504050"/>
                <a:gridCol w="648075"/>
                <a:gridCol w="576075"/>
                <a:gridCol w="504050"/>
                <a:gridCol w="576075"/>
                <a:gridCol w="720075"/>
                <a:gridCol w="792200"/>
              </a:tblGrid>
              <a:tr h="411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Cursos UFPE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Ano 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NIDD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NF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NO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NA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NPM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NPR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ENADE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Faixa 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</a:tr>
              <a:tr h="28417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CIÊNCIAS SOCIAIS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3,09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CIÊNC. SOCIAIS (BAC)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0,14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1,70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499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CIÊNC.SOCIAIS (LIC e BAC/LIC)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1,96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CIÊNC. SOCIAIS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rowSpan="5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DESIGN</a:t>
                      </a: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*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endParaRPr sz="14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b"/>
                </a:tc>
              </a:tr>
              <a:tr h="284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EDUCAÇÃO FÍSICA* (BAC)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0,76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</a:tr>
              <a:tr h="2841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EDUCAÇÃO FÍSICA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0,85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0,42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841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2,81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1174" name="Google Shape;1174;p35"/>
          <p:cNvSpPr/>
          <p:nvPr/>
        </p:nvSpPr>
        <p:spPr>
          <a:xfrm>
            <a:off x="7308312" y="2420912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5" name="Google Shape;1175;p35"/>
          <p:cNvSpPr/>
          <p:nvPr/>
        </p:nvSpPr>
        <p:spPr>
          <a:xfrm>
            <a:off x="8748464" y="1592312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35"/>
          <p:cNvSpPr/>
          <p:nvPr/>
        </p:nvSpPr>
        <p:spPr>
          <a:xfrm>
            <a:off x="7308304" y="2132880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p35"/>
          <p:cNvSpPr/>
          <p:nvPr/>
        </p:nvSpPr>
        <p:spPr>
          <a:xfrm>
            <a:off x="7308312" y="1556816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35"/>
          <p:cNvSpPr/>
          <p:nvPr/>
        </p:nvSpPr>
        <p:spPr>
          <a:xfrm>
            <a:off x="8748472" y="4581152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35"/>
          <p:cNvSpPr/>
          <p:nvPr/>
        </p:nvSpPr>
        <p:spPr>
          <a:xfrm>
            <a:off x="8748472" y="407709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0" name="Google Shape;1180;p35"/>
          <p:cNvSpPr/>
          <p:nvPr/>
        </p:nvSpPr>
        <p:spPr>
          <a:xfrm>
            <a:off x="7341453" y="3213000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1" name="Google Shape;1181;p35"/>
          <p:cNvSpPr/>
          <p:nvPr/>
        </p:nvSpPr>
        <p:spPr>
          <a:xfrm>
            <a:off x="7429348" y="4019678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2" name="Google Shape;1182;p35"/>
          <p:cNvSpPr/>
          <p:nvPr/>
        </p:nvSpPr>
        <p:spPr>
          <a:xfrm>
            <a:off x="8700528" y="2430537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35"/>
          <p:cNvSpPr txBox="1"/>
          <p:nvPr/>
        </p:nvSpPr>
        <p:spPr>
          <a:xfrm>
            <a:off x="1907704" y="6412463"/>
            <a:ext cx="576076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Fez Enade em 2018    	** Fez Enade em 2019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36"/>
          <p:cNvSpPr txBox="1"/>
          <p:nvPr/>
        </p:nvSpPr>
        <p:spPr>
          <a:xfrm>
            <a:off x="684213" y="260350"/>
            <a:ext cx="734377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572314"/>
                </a:solidFill>
                <a:latin typeface="Calibri"/>
                <a:ea typeface="Calibri"/>
                <a:cs typeface="Calibri"/>
                <a:sym typeface="Calibri"/>
              </a:rPr>
              <a:t>RECIFE</a:t>
            </a:r>
            <a:endParaRPr/>
          </a:p>
        </p:txBody>
      </p:sp>
      <p:graphicFrame>
        <p:nvGraphicFramePr>
          <p:cNvPr id="1189" name="Google Shape;1189;p36"/>
          <p:cNvGraphicFramePr/>
          <p:nvPr/>
        </p:nvGraphicFramePr>
        <p:xfrm>
          <a:off x="107950" y="71120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{5A6751BE-7E0C-4716-B5F8-65C7715F9905}</a:tableStyleId>
              </a:tblPr>
              <a:tblGrid>
                <a:gridCol w="1872575"/>
                <a:gridCol w="648050"/>
                <a:gridCol w="585825"/>
                <a:gridCol w="585825"/>
                <a:gridCol w="585825"/>
                <a:gridCol w="585825"/>
                <a:gridCol w="585825"/>
                <a:gridCol w="585825"/>
                <a:gridCol w="585825"/>
                <a:gridCol w="585825"/>
                <a:gridCol w="713875"/>
                <a:gridCol w="457750"/>
                <a:gridCol w="585825"/>
              </a:tblGrid>
              <a:tr h="4091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Cursos UFPE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Ano 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NIDD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NF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NO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NA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NPM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NPR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ENADE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Faixa 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</a:tr>
              <a:tr h="232450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FILOSOFIA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0,63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2,49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0,37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FILOSOFIA (BAC)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0,32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2,95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FILOSOFIA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0,22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FÍSICA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450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FÍSICA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3,24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/>
                </a:tc>
              </a:tr>
              <a:tr h="232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GEOGRAFIA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1,13</a:t>
                      </a:r>
                      <a:endParaRPr b="0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b="0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1,50</a:t>
                      </a:r>
                      <a:endParaRPr b="0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1,23</a:t>
                      </a:r>
                      <a:endParaRPr b="0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4,21</a:t>
                      </a:r>
                      <a:endParaRPr b="0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3,58</a:t>
                      </a:r>
                      <a:endParaRPr b="0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b="0"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1,76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GEOGRAFIA (BAC e BAC/LIC)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GEOGRAFIA (LIC)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3/SC</a:t>
                      </a:r>
                      <a:endParaRPr b="0" i="0" sz="140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2,86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GEOGRAFIA (BAC)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3/SC</a:t>
                      </a:r>
                      <a:endParaRPr b="0" i="0" sz="1400" u="none" strike="noStrik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4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1190" name="Google Shape;1190;p36"/>
          <p:cNvSpPr/>
          <p:nvPr/>
        </p:nvSpPr>
        <p:spPr>
          <a:xfrm>
            <a:off x="7796400" y="2277757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36"/>
          <p:cNvSpPr/>
          <p:nvPr/>
        </p:nvSpPr>
        <p:spPr>
          <a:xfrm>
            <a:off x="7798200" y="141277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2" name="Google Shape;1192;p36"/>
          <p:cNvSpPr/>
          <p:nvPr/>
        </p:nvSpPr>
        <p:spPr>
          <a:xfrm>
            <a:off x="8836405" y="1818536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36"/>
          <p:cNvSpPr/>
          <p:nvPr/>
        </p:nvSpPr>
        <p:spPr>
          <a:xfrm>
            <a:off x="8830878" y="2061757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36"/>
          <p:cNvSpPr/>
          <p:nvPr/>
        </p:nvSpPr>
        <p:spPr>
          <a:xfrm>
            <a:off x="8872976" y="2277757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36"/>
          <p:cNvSpPr/>
          <p:nvPr/>
        </p:nvSpPr>
        <p:spPr>
          <a:xfrm>
            <a:off x="8820472" y="152077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36"/>
          <p:cNvSpPr/>
          <p:nvPr/>
        </p:nvSpPr>
        <p:spPr>
          <a:xfrm>
            <a:off x="7826988" y="3273038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36"/>
          <p:cNvSpPr/>
          <p:nvPr/>
        </p:nvSpPr>
        <p:spPr>
          <a:xfrm>
            <a:off x="7815633" y="2543132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36"/>
          <p:cNvSpPr/>
          <p:nvPr/>
        </p:nvSpPr>
        <p:spPr>
          <a:xfrm>
            <a:off x="8856472" y="3235259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36"/>
          <p:cNvSpPr/>
          <p:nvPr/>
        </p:nvSpPr>
        <p:spPr>
          <a:xfrm>
            <a:off x="8868933" y="2979804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36"/>
          <p:cNvSpPr/>
          <p:nvPr/>
        </p:nvSpPr>
        <p:spPr>
          <a:xfrm>
            <a:off x="7793174" y="2950715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36"/>
          <p:cNvSpPr/>
          <p:nvPr/>
        </p:nvSpPr>
        <p:spPr>
          <a:xfrm>
            <a:off x="8872405" y="357301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7"/>
          <p:cNvSpPr txBox="1"/>
          <p:nvPr/>
        </p:nvSpPr>
        <p:spPr>
          <a:xfrm>
            <a:off x="684213" y="260350"/>
            <a:ext cx="734377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CAMPUS - RECIFE</a:t>
            </a:r>
            <a:endParaRPr/>
          </a:p>
        </p:txBody>
      </p:sp>
      <p:graphicFrame>
        <p:nvGraphicFramePr>
          <p:cNvPr id="1207" name="Google Shape;1207;p37"/>
          <p:cNvGraphicFramePr/>
          <p:nvPr/>
        </p:nvGraphicFramePr>
        <p:xfrm>
          <a:off x="179388" y="69215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{5A6751BE-7E0C-4716-B5F8-65C7715F9905}</a:tableStyleId>
              </a:tblPr>
              <a:tblGrid>
                <a:gridCol w="1840300"/>
                <a:gridCol w="566700"/>
                <a:gridCol w="566700"/>
                <a:gridCol w="566700"/>
                <a:gridCol w="566700"/>
                <a:gridCol w="566700"/>
                <a:gridCol w="566700"/>
                <a:gridCol w="566700"/>
                <a:gridCol w="566700"/>
                <a:gridCol w="466675"/>
                <a:gridCol w="666750"/>
                <a:gridCol w="566700"/>
                <a:gridCol w="566700"/>
              </a:tblGrid>
              <a:tr h="6479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Cursos UFPE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Ano 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NIDD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NF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NO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NA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NPM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NPR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ENADE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Faixa 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</a:tr>
              <a:tr h="23287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HISTÓRIA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3,36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8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3,39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8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HISTÓRIA (BAC)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8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8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8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HISTÓRIA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1,77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8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8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3,06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32875">
                <a:tc row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LETRAS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3,19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8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8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87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LETRAS-PORTUGUÊS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2,36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8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32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LETRAS-INGLÊS 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4657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LETRAS - LÍNGUA PORTUGUESA (EAD)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</a:tbl>
          </a:graphicData>
        </a:graphic>
      </p:graphicFrame>
      <p:sp>
        <p:nvSpPr>
          <p:cNvPr id="1208" name="Google Shape;1208;p37"/>
          <p:cNvSpPr/>
          <p:nvPr/>
        </p:nvSpPr>
        <p:spPr>
          <a:xfrm>
            <a:off x="7452320" y="229520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37"/>
          <p:cNvSpPr/>
          <p:nvPr/>
        </p:nvSpPr>
        <p:spPr>
          <a:xfrm>
            <a:off x="7405215" y="2708302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37"/>
          <p:cNvSpPr/>
          <p:nvPr/>
        </p:nvSpPr>
        <p:spPr>
          <a:xfrm>
            <a:off x="7477725" y="2996952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37"/>
          <p:cNvSpPr/>
          <p:nvPr/>
        </p:nvSpPr>
        <p:spPr>
          <a:xfrm>
            <a:off x="7452869" y="3365352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37"/>
          <p:cNvSpPr/>
          <p:nvPr/>
        </p:nvSpPr>
        <p:spPr>
          <a:xfrm>
            <a:off x="8604448" y="2996952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37"/>
          <p:cNvSpPr/>
          <p:nvPr/>
        </p:nvSpPr>
        <p:spPr>
          <a:xfrm>
            <a:off x="8568448" y="2295206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37"/>
          <p:cNvSpPr/>
          <p:nvPr/>
        </p:nvSpPr>
        <p:spPr>
          <a:xfrm>
            <a:off x="7462038" y="3638678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8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9" name="Google Shape;1219;p38"/>
          <p:cNvGraphicFramePr/>
          <p:nvPr/>
        </p:nvGraphicFramePr>
        <p:xfrm>
          <a:off x="179388" y="69215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{5A6751BE-7E0C-4716-B5F8-65C7715F9905}</a:tableStyleId>
              </a:tblPr>
              <a:tblGrid>
                <a:gridCol w="1872150"/>
                <a:gridCol w="564050"/>
                <a:gridCol w="564050"/>
                <a:gridCol w="564050"/>
                <a:gridCol w="564050"/>
                <a:gridCol w="564050"/>
                <a:gridCol w="564050"/>
                <a:gridCol w="564050"/>
                <a:gridCol w="564050"/>
                <a:gridCol w="564050"/>
                <a:gridCol w="684050"/>
                <a:gridCol w="504050"/>
                <a:gridCol w="504050"/>
              </a:tblGrid>
              <a:tr h="4390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Cursos UFPE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Ano 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NIDD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NF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NO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NA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NPM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NPD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NPR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ENADE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Faixa CPC</a:t>
                      </a:r>
                      <a:endParaRPr b="1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C00000"/>
                    </a:solidFill>
                  </a:tcPr>
                </a:tc>
              </a:tr>
              <a:tr h="24947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3,52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94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highlight>
                            <a:srgbClr val="FF00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 (BAC)*</a:t>
                      </a:r>
                      <a:endParaRPr b="0" i="0" sz="1400" u="none" strike="noStrike">
                        <a:solidFill>
                          <a:srgbClr val="000000"/>
                        </a:solidFill>
                        <a:highlight>
                          <a:srgbClr val="FF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2,59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0,42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94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2,79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/>
                </a:tc>
              </a:tr>
              <a:tr h="249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 (LIC EaD)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</a:tr>
              <a:tr h="24947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MÚSICA (LIC)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2,49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0,83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2,36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00" marB="0" marR="4900" marL="4900" anchor="b"/>
                </a:tc>
              </a:tr>
              <a:tr h="249475">
                <a:tc rowSpan="5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PEDAGOGIA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3,45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1,84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3,69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1,39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0,98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1,10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0,51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5,21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94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3,09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1220" name="Google Shape;1220;p38"/>
          <p:cNvSpPr txBox="1"/>
          <p:nvPr/>
        </p:nvSpPr>
        <p:spPr>
          <a:xfrm>
            <a:off x="684213" y="260350"/>
            <a:ext cx="734377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CAMPUS - RECIFE</a:t>
            </a:r>
            <a:endParaRPr/>
          </a:p>
        </p:txBody>
      </p:sp>
      <p:sp>
        <p:nvSpPr>
          <p:cNvPr id="1221" name="Google Shape;1221;p38"/>
          <p:cNvSpPr/>
          <p:nvPr/>
        </p:nvSpPr>
        <p:spPr>
          <a:xfrm>
            <a:off x="7596336" y="1844824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38"/>
          <p:cNvSpPr/>
          <p:nvPr/>
        </p:nvSpPr>
        <p:spPr>
          <a:xfrm>
            <a:off x="7596336" y="1340768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3" name="Google Shape;1223;p38"/>
          <p:cNvSpPr/>
          <p:nvPr/>
        </p:nvSpPr>
        <p:spPr>
          <a:xfrm>
            <a:off x="7560336" y="2104375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4" name="Google Shape;1224;p38"/>
          <p:cNvSpPr/>
          <p:nvPr/>
        </p:nvSpPr>
        <p:spPr>
          <a:xfrm>
            <a:off x="7611357" y="2873337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p38"/>
          <p:cNvSpPr/>
          <p:nvPr/>
        </p:nvSpPr>
        <p:spPr>
          <a:xfrm>
            <a:off x="8604448" y="1848717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p38"/>
          <p:cNvSpPr/>
          <p:nvPr/>
        </p:nvSpPr>
        <p:spPr>
          <a:xfrm>
            <a:off x="7566816" y="4896495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38"/>
          <p:cNvSpPr/>
          <p:nvPr/>
        </p:nvSpPr>
        <p:spPr>
          <a:xfrm>
            <a:off x="8532448" y="2104375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p38"/>
          <p:cNvSpPr/>
          <p:nvPr/>
        </p:nvSpPr>
        <p:spPr>
          <a:xfrm>
            <a:off x="7488336" y="2602608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38"/>
          <p:cNvSpPr/>
          <p:nvPr/>
        </p:nvSpPr>
        <p:spPr>
          <a:xfrm>
            <a:off x="8604448" y="4896495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Google Shape;1230;p38"/>
          <p:cNvSpPr/>
          <p:nvPr/>
        </p:nvSpPr>
        <p:spPr>
          <a:xfrm>
            <a:off x="8571181" y="2602608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1" name="Google Shape;1231;p38"/>
          <p:cNvSpPr/>
          <p:nvPr/>
        </p:nvSpPr>
        <p:spPr>
          <a:xfrm>
            <a:off x="7579245" y="3861048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2" name="Google Shape;1232;p38"/>
          <p:cNvSpPr/>
          <p:nvPr/>
        </p:nvSpPr>
        <p:spPr>
          <a:xfrm>
            <a:off x="8607181" y="4581128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3" name="Google Shape;1233;p38"/>
          <p:cNvSpPr/>
          <p:nvPr/>
        </p:nvSpPr>
        <p:spPr>
          <a:xfrm>
            <a:off x="7557886" y="4581128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38"/>
          <p:cNvSpPr txBox="1"/>
          <p:nvPr/>
        </p:nvSpPr>
        <p:spPr>
          <a:xfrm>
            <a:off x="179388" y="5517232"/>
            <a:ext cx="27364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*não entra em Enade 2020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9"/>
          <p:cNvSpPr/>
          <p:nvPr/>
        </p:nvSpPr>
        <p:spPr>
          <a:xfrm>
            <a:off x="8675688" y="2420938"/>
            <a:ext cx="46037" cy="144462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40" name="Google Shape;1240;p39"/>
          <p:cNvGraphicFramePr/>
          <p:nvPr/>
        </p:nvGraphicFramePr>
        <p:xfrm>
          <a:off x="107504" y="1412776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{5A6751BE-7E0C-4716-B5F8-65C7715F9905}</a:tableStyleId>
              </a:tblPr>
              <a:tblGrid>
                <a:gridCol w="1872275"/>
                <a:gridCol w="576075"/>
                <a:gridCol w="691750"/>
                <a:gridCol w="564500"/>
                <a:gridCol w="564500"/>
                <a:gridCol w="564500"/>
                <a:gridCol w="564500"/>
                <a:gridCol w="564500"/>
                <a:gridCol w="564500"/>
                <a:gridCol w="457800"/>
                <a:gridCol w="671225"/>
                <a:gridCol w="564500"/>
                <a:gridCol w="564500"/>
              </a:tblGrid>
              <a:tr h="440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Cursos UFPE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Ano 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NC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NIDD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NF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NPM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NPD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NPR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ENADE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CPC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3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Faixa CPC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</a:tr>
              <a:tr h="242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QUÍMICA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2005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2,05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4,43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3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2,97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4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262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2008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3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2,76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3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26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QUÍMICA (BAC) E QUÍMICA INDUSTRIAL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2011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0,78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3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2,52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3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26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QUÍMICA (BACHARELADO)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2014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5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4,19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5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262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2,29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1,53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3,35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242625">
                <a:tc rowSpan="3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QUÍMICA (LICENCIATURA)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2011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1,20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0,41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1,79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2,36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3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4262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2014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2,51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4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3,16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4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3,66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3,18</a:t>
                      </a:r>
                      <a:endParaRPr/>
                    </a:p>
                  </a:txBody>
                  <a:tcPr marT="4900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/>
                </a:tc>
              </a:tr>
              <a:tr h="289125"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SISTEMAS DE INFORMAÇÃO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2014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4,77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2,87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5,54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5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3,88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u="none" strike="noStrike"/>
                        <a:t>4</a:t>
                      </a:r>
                      <a:endParaRPr b="0" i="0" sz="13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  <a:tr h="431950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3,55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3,09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3,48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4,69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4,22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3,45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3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/>
                    </a:p>
                  </a:txBody>
                  <a:tcPr marT="4900" marB="0" marR="4900" marL="4900" anchor="b"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1241" name="Google Shape;1241;p39"/>
          <p:cNvSpPr txBox="1"/>
          <p:nvPr/>
        </p:nvSpPr>
        <p:spPr>
          <a:xfrm>
            <a:off x="1115616" y="640067"/>
            <a:ext cx="7343775" cy="3698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Arial"/>
              <a:buNone/>
            </a:pPr>
            <a:r>
              <a:rPr b="0" i="0" lang="pt-BR" sz="1800" u="none" cap="none" strike="noStrike">
                <a:solidFill>
                  <a:srgbClr val="572314"/>
                </a:solidFill>
                <a:latin typeface="Arial"/>
                <a:ea typeface="Arial"/>
                <a:cs typeface="Arial"/>
                <a:sym typeface="Arial"/>
              </a:rPr>
              <a:t>CAMPUS - RECIFE</a:t>
            </a:r>
            <a:endParaRPr/>
          </a:p>
        </p:txBody>
      </p:sp>
      <p:sp>
        <p:nvSpPr>
          <p:cNvPr id="1242" name="Google Shape;1242;p39"/>
          <p:cNvSpPr/>
          <p:nvPr/>
        </p:nvSpPr>
        <p:spPr>
          <a:xfrm>
            <a:off x="7575357" y="3445353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39"/>
          <p:cNvSpPr/>
          <p:nvPr/>
        </p:nvSpPr>
        <p:spPr>
          <a:xfrm>
            <a:off x="8653335" y="2060848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Google Shape;1244;p39"/>
          <p:cNvSpPr/>
          <p:nvPr/>
        </p:nvSpPr>
        <p:spPr>
          <a:xfrm>
            <a:off x="8629720" y="2962137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39"/>
          <p:cNvSpPr/>
          <p:nvPr/>
        </p:nvSpPr>
        <p:spPr>
          <a:xfrm>
            <a:off x="8557720" y="3445353"/>
            <a:ext cx="72000" cy="2160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00B050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39"/>
          <p:cNvSpPr/>
          <p:nvPr/>
        </p:nvSpPr>
        <p:spPr>
          <a:xfrm>
            <a:off x="7551680" y="2962137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7" name="Google Shape;1247;p39"/>
          <p:cNvSpPr/>
          <p:nvPr/>
        </p:nvSpPr>
        <p:spPr>
          <a:xfrm>
            <a:off x="7539357" y="4437112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4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8" name="Google Shape;788;p4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89" name="Google Shape;789;p4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790" name="Google Shape;790;p4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4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3" name="Google Shape;793;p4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94" name="Google Shape;794;p4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4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4"/>
          <p:cNvSpPr/>
          <p:nvPr/>
        </p:nvSpPr>
        <p:spPr>
          <a:xfrm>
            <a:off x="-36512" y="2636912"/>
            <a:ext cx="9180512" cy="2308324"/>
          </a:xfrm>
          <a:prstGeom prst="rect">
            <a:avLst/>
          </a:prstGeom>
          <a:solidFill>
            <a:srgbClr val="F8D0D2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A3171E"/>
                </a:solidFill>
                <a:latin typeface="Calibri"/>
                <a:ea typeface="Calibri"/>
                <a:cs typeface="Calibri"/>
                <a:sym typeface="Calibri"/>
              </a:rPr>
              <a:t>Identificação do principais atores envolvidos nos processos regulatórios</a:t>
            </a:r>
            <a:endParaRPr sz="4800">
              <a:solidFill>
                <a:srgbClr val="A317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7" name="Google Shape;79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40"/>
          <p:cNvSpPr txBox="1"/>
          <p:nvPr/>
        </p:nvSpPr>
        <p:spPr>
          <a:xfrm>
            <a:off x="1187624" y="620688"/>
            <a:ext cx="7345362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2314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572314"/>
                </a:solidFill>
                <a:latin typeface="Calibri"/>
                <a:ea typeface="Calibri"/>
                <a:cs typeface="Calibri"/>
                <a:sym typeface="Calibri"/>
              </a:rPr>
              <a:t>CAMPUS - VITÓRIA</a:t>
            </a:r>
            <a:endParaRPr/>
          </a:p>
        </p:txBody>
      </p:sp>
      <p:graphicFrame>
        <p:nvGraphicFramePr>
          <p:cNvPr id="1253" name="Google Shape;1253;p40"/>
          <p:cNvGraphicFramePr/>
          <p:nvPr/>
        </p:nvGraphicFramePr>
        <p:xfrm>
          <a:off x="179512" y="1268760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{5A6751BE-7E0C-4716-B5F8-65C7715F9905}</a:tableStyleId>
              </a:tblPr>
              <a:tblGrid>
                <a:gridCol w="1879600"/>
                <a:gridCol w="576075"/>
                <a:gridCol w="691750"/>
                <a:gridCol w="564500"/>
                <a:gridCol w="564500"/>
                <a:gridCol w="564500"/>
                <a:gridCol w="564500"/>
                <a:gridCol w="564500"/>
                <a:gridCol w="564500"/>
                <a:gridCol w="457800"/>
                <a:gridCol w="671225"/>
                <a:gridCol w="564500"/>
                <a:gridCol w="564500"/>
              </a:tblGrid>
              <a:tr h="4319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Cursos UFPE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Ano 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NC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NIDD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NF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NPM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NPD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NPR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ENADE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CPC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400" u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Faixa CPC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C00000"/>
                    </a:solidFill>
                  </a:tcPr>
                </a:tc>
              </a:tr>
              <a:tr h="242625">
                <a:tc row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CIÊNCIAS BIOLÓGICAS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ctr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2008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1,56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4,37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3,61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</a:tr>
              <a:tr h="24262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2011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3,86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3,46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3,95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</a:tr>
              <a:tr h="28737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</a:t>
                      </a:r>
                      <a:endParaRPr b="0" i="0" sz="140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2,90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3,13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3,31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4,08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4,15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3,98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3,18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925" marB="0" marR="4900" marL="4900" anchor="b"/>
                </a:tc>
              </a:tr>
              <a:tr h="289125">
                <a:tc vMerge="1"/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1,69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2,39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4,67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2,88</a:t>
                      </a:r>
                      <a:endParaRPr/>
                    </a:p>
                  </a:txBody>
                  <a:tcPr marT="4925" marB="0" marR="4900" marL="490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25" marB="0" marR="4900" marL="4900" anchor="b"/>
                </a:tc>
              </a:tr>
              <a:tr h="431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EDUCAÇÃO FÍSICA  (LIC)</a:t>
                      </a:r>
                      <a:endParaRPr/>
                    </a:p>
                  </a:txBody>
                  <a:tcPr marT="4925" marB="0" marR="4900" marL="4900" anchor="ctr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2,11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1,46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1,92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4,82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2,77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pt-BR" sz="140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4925" marB="0" marR="4900" marL="4900" anchor="b">
                    <a:solidFill>
                      <a:srgbClr val="EAF1DD"/>
                    </a:solidFill>
                  </a:tcPr>
                </a:tc>
              </a:tr>
              <a:tr h="373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EDUCAÇÃO FÍSICA (BAC)*</a:t>
                      </a:r>
                      <a:endParaRPr sz="14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</a:t>
                      </a:r>
                      <a:endParaRPr sz="140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3,29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2,45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2,70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2,58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2,55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4,57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3,56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5,00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3,16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b"/>
                </a:tc>
              </a:tr>
            </a:tbl>
          </a:graphicData>
        </a:graphic>
      </p:graphicFrame>
      <p:sp>
        <p:nvSpPr>
          <p:cNvPr id="1254" name="Google Shape;1254;p40"/>
          <p:cNvSpPr/>
          <p:nvPr/>
        </p:nvSpPr>
        <p:spPr>
          <a:xfrm>
            <a:off x="7572061" y="2204864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40"/>
          <p:cNvSpPr/>
          <p:nvPr/>
        </p:nvSpPr>
        <p:spPr>
          <a:xfrm>
            <a:off x="7583582" y="2492896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6" name="Google Shape;1256;p40"/>
          <p:cNvSpPr/>
          <p:nvPr/>
        </p:nvSpPr>
        <p:spPr>
          <a:xfrm>
            <a:off x="8748464" y="2235352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40"/>
          <p:cNvSpPr/>
          <p:nvPr/>
        </p:nvSpPr>
        <p:spPr>
          <a:xfrm>
            <a:off x="8667108" y="2537997"/>
            <a:ext cx="72000" cy="216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8" name="Google Shape;1258;p40"/>
          <p:cNvSpPr txBox="1"/>
          <p:nvPr/>
        </p:nvSpPr>
        <p:spPr>
          <a:xfrm>
            <a:off x="179388" y="6381328"/>
            <a:ext cx="237638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Fez Enade em 2019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41"/>
          <p:cNvSpPr/>
          <p:nvPr/>
        </p:nvSpPr>
        <p:spPr>
          <a:xfrm>
            <a:off x="0" y="2204864"/>
            <a:ext cx="9180512" cy="4955203"/>
          </a:xfrm>
          <a:prstGeom prst="rect">
            <a:avLst/>
          </a:prstGeom>
          <a:solidFill>
            <a:srgbClr val="C5D8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Avaliações anteriores- Parte 2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Síntese dos Relatórios Avaliativos dos Cursos: </a:t>
            </a: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Enade 2017 (Ciclo 2)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Responsável:</a:t>
            </a:r>
            <a:r>
              <a:rPr lang="pt-BR" sz="24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Coordenação de Avaliação de Graduação – Diretoria de Desenvolvimento de Ensino – Pró-reitoria de Graduação (CAG/DDE/PROACAD)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Obs: Ficaram de fora da análise os cursos de bacharelado em Design (Enade 2018) e Ed. Física (Enade 2019)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Fontes: Relatório de IES e Relatórios por curso (34 cursos) – Enade 2017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http://enadeies.inep.gov.br/enadeIes/enadeResultado/</a:t>
            </a:r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41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5" name="Google Shape;1265;p41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6" name="Google Shape;1266;p41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7" name="Google Shape;1267;p41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268" name="Google Shape;1268;p41"/>
          <p:cNvPicPr preferRelativeResize="0"/>
          <p:nvPr/>
        </p:nvPicPr>
        <p:blipFill rotWithShape="1">
          <a:blip r:embed="rId4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4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70" name="Google Shape;1270;p41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1" name="Google Shape;1271;p41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41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3" name="Google Shape;127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42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42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1" name="Google Shape;1281;p42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2" name="Google Shape;1282;p42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283" name="Google Shape;1283;p42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284" name="Google Shape;1284;p4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42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6" name="Google Shape;1286;p42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7" name="Google Shape;1287;p42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42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p42"/>
          <p:cNvSpPr/>
          <p:nvPr/>
        </p:nvSpPr>
        <p:spPr>
          <a:xfrm>
            <a:off x="-36512" y="2636912"/>
            <a:ext cx="9180512" cy="2308324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SÍNTESE: %Presença, Conceito Enade e Desempenho dos estudantes na prova  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0" name="Google Shape;129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14319" y="1077209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11726" y="5130128"/>
            <a:ext cx="892547" cy="892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7" name="Google Shape;1297;p43"/>
          <p:cNvGraphicFramePr/>
          <p:nvPr/>
        </p:nvGraphicFramePr>
        <p:xfrm>
          <a:off x="174440" y="4766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509125"/>
                <a:gridCol w="1263275"/>
                <a:gridCol w="886200"/>
                <a:gridCol w="886200"/>
                <a:gridCol w="886200"/>
                <a:gridCol w="886200"/>
                <a:gridCol w="886200"/>
                <a:gridCol w="886200"/>
                <a:gridCol w="886200"/>
                <a:gridCol w="886200"/>
              </a:tblGrid>
              <a:tr h="546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Campus recife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Inscritos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Presentes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 presença *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Enade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Resultado geral (média)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Formação Geral (média)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Formação Específica (média)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P75-P100 (%)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Geografia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49,8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56,1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47,7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6B0A"/>
                    </a:solidFill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História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53,1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53,5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37,2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História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64,2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56,5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55,0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60,5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39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Letras-português (licenciatura EAD)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65,8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52,6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41,9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Geografia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70,9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52,9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42,8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22,0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39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sociais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77,3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48,6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61,1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Filosofia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81,0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53,3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55,8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39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sociais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81,3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47,2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25,0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Música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82,4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43,1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42,3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39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Educação física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82,9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46,7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47,3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30,2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Matemática (licenciatura-presencial)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83,9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52,3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57,9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50,5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61,5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39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Letras-português (licenciatura-presencial)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84,5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56,7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50,0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54,0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Química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85,2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42,7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39,7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39,1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293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Filosofia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85,2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49,2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50,6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48,7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34,8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25625" marL="25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  <p:sp>
        <p:nvSpPr>
          <p:cNvPr id="1298" name="Google Shape;1298;p43"/>
          <p:cNvSpPr/>
          <p:nvPr/>
        </p:nvSpPr>
        <p:spPr>
          <a:xfrm>
            <a:off x="0" y="26573"/>
            <a:ext cx="88924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Quadro 1: Distribuição de frequência da Presença, Conceito Enade e Desempenho dos estudantes na prova segundo curso. Campus Recife, 2017.</a:t>
            </a:r>
            <a:endParaRPr b="0"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3"/>
          <p:cNvSpPr/>
          <p:nvPr/>
        </p:nvSpPr>
        <p:spPr>
          <a:xfrm>
            <a:off x="107504" y="6669360"/>
            <a:ext cx="626469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Relatórios avaliativos do Enade 2017 segundo curso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0" name="Google Shape;130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44"/>
          <p:cNvSpPr/>
          <p:nvPr/>
        </p:nvSpPr>
        <p:spPr>
          <a:xfrm>
            <a:off x="0" y="26573"/>
            <a:ext cx="88924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Quadro 1: Distribuição de frequência da Presença, Conceito Enade e Desempenho dos estudantes na prova segundo curso. Campus Recife, 2017. </a:t>
            </a:r>
            <a:r>
              <a:rPr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(continuação)</a:t>
            </a:r>
            <a:endParaRPr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44"/>
          <p:cNvSpPr/>
          <p:nvPr/>
        </p:nvSpPr>
        <p:spPr>
          <a:xfrm>
            <a:off x="-204" y="6220683"/>
            <a:ext cx="626469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*não possui relatório do curso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Relatórios avaliativos do Enade 2017 segundo curso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07" name="Google Shape;1307;p44"/>
          <p:cNvGraphicFramePr/>
          <p:nvPr/>
        </p:nvGraphicFramePr>
        <p:xfrm>
          <a:off x="107504" y="488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250125"/>
                <a:gridCol w="1319025"/>
                <a:gridCol w="720075"/>
                <a:gridCol w="792100"/>
                <a:gridCol w="1227350"/>
                <a:gridCol w="1201725"/>
                <a:gridCol w="1106625"/>
                <a:gridCol w="712775"/>
                <a:gridCol w="936100"/>
                <a:gridCol w="626575"/>
              </a:tblGrid>
              <a:tr h="351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Campus recife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Inscritos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Presentes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 presença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Enade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Resultado geral (média)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Formação Geral (média)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Formação Específica (média)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P75-P100 (%)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11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Física (licenciatura)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87,0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43,5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50,9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23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Pedagogia (licenciatura)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231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89,5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51,1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55,9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46,3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23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biológicas (bacharelado)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90,4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53,1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56,2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52,1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23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Sistemas de informação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91,3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51,9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60,2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351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 da computação (bacharelado)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92,6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59,4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56,2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62,8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23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Química (bacharelado)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92,9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42,6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63,5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35,7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30,8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23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Matemática (licenciatura-EAD)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93,3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35,5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43,7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32,7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6B0A"/>
                    </a:solidFill>
                  </a:tcPr>
                </a:tc>
              </a:tr>
              <a:tr h="11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Letras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- inglês*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95,5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58,8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59,2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58,7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Física 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(bacharelado)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95,7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51,8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63,1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48,1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23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Artes visuais (licenciatura)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95,8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59,6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48,6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63,3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47,8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</a:tr>
              <a:tr h="351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biológicas (bacharelado-Ambiental)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47,4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55,5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13,9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6B0A"/>
                    </a:solidFill>
                  </a:tcPr>
                </a:tc>
              </a:tr>
              <a:tr h="2307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biológicas (licenciatura)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125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98,4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44,6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50,9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42,4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E9D9"/>
                    </a:solidFill>
                  </a:tcPr>
                </a:tc>
              </a:tr>
              <a:tr h="516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Matemática (bacharelado)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b="1"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43,2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38,9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sz="11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19700" marL="1970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6B0A"/>
                    </a:solidFill>
                  </a:tcPr>
                </a:tc>
              </a:tr>
            </a:tbl>
          </a:graphicData>
        </a:graphic>
      </p:graphicFrame>
      <p:pic>
        <p:nvPicPr>
          <p:cNvPr id="1308" name="Google Shape;130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45"/>
          <p:cNvSpPr/>
          <p:nvPr/>
        </p:nvSpPr>
        <p:spPr>
          <a:xfrm>
            <a:off x="0" y="26573"/>
            <a:ext cx="88924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Quadro 2: Distribuição de frequência da Presença, Conceito Enade e Desempenho dos estudantes na prova segundo curso. Campus Caruaru, 2017. </a:t>
            </a:r>
            <a:endParaRPr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45"/>
          <p:cNvSpPr/>
          <p:nvPr/>
        </p:nvSpPr>
        <p:spPr>
          <a:xfrm>
            <a:off x="28194" y="2738508"/>
            <a:ext cx="626469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Relatórios avaliativos do Enade 2017 segundo curso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15" name="Google Shape;1315;p45"/>
          <p:cNvGraphicFramePr/>
          <p:nvPr/>
        </p:nvGraphicFramePr>
        <p:xfrm>
          <a:off x="107504" y="4882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878500"/>
                <a:gridCol w="1273800"/>
                <a:gridCol w="768675"/>
                <a:gridCol w="922400"/>
                <a:gridCol w="837150"/>
                <a:gridCol w="792100"/>
                <a:gridCol w="936100"/>
                <a:gridCol w="792100"/>
                <a:gridCol w="792100"/>
                <a:gridCol w="792100"/>
              </a:tblGrid>
              <a:tr h="59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Campus caruaru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Inscritos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Presentes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 presença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Enade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Res. geral (média)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Formação Geral (média)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Formação Específica (média)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P75-P100 (%)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Pedagogia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86,5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56,5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63,5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Física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4D79B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Química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55,5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6B0A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Matemática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41,9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sp>
        <p:nvSpPr>
          <p:cNvPr id="1316" name="Google Shape;1316;p45"/>
          <p:cNvSpPr/>
          <p:nvPr/>
        </p:nvSpPr>
        <p:spPr>
          <a:xfrm>
            <a:off x="-14401" y="3195710"/>
            <a:ext cx="8892482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Quadro 3: Distribuição de frequência da Presença, Conceito Enade e Desempenho dos estudantes na prova segundo curso. Campus Vitória, 2017. </a:t>
            </a:r>
            <a:endParaRPr i="0" sz="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17" name="Google Shape;1317;p45"/>
          <p:cNvGraphicFramePr/>
          <p:nvPr/>
        </p:nvGraphicFramePr>
        <p:xfrm>
          <a:off x="128192" y="37012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878500"/>
                <a:gridCol w="1265350"/>
                <a:gridCol w="491650"/>
                <a:gridCol w="878500"/>
                <a:gridCol w="878500"/>
                <a:gridCol w="878500"/>
                <a:gridCol w="878500"/>
                <a:gridCol w="878500"/>
                <a:gridCol w="878500"/>
                <a:gridCol w="878500"/>
              </a:tblGrid>
              <a:tr h="594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Campus vitória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Inscritos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Presentes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% presença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conceito Enade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Res. geral (média)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Formação Geral (média)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Formação Específica (média)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P75-P100 (%)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biológicas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67,8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26B0A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Educação física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78,1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D5B4"/>
                    </a:solidFill>
                  </a:tcPr>
                </a:tc>
              </a:tr>
            </a:tbl>
          </a:graphicData>
        </a:graphic>
      </p:graphicFrame>
      <p:sp>
        <p:nvSpPr>
          <p:cNvPr id="1318" name="Google Shape;1318;p45"/>
          <p:cNvSpPr/>
          <p:nvPr/>
        </p:nvSpPr>
        <p:spPr>
          <a:xfrm>
            <a:off x="24137" y="5444751"/>
            <a:ext cx="626469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Relatórios avaliativos do Enade 2017 segundo curso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46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46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5" name="Google Shape;1325;p46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6" name="Google Shape;1326;p46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327" name="Google Shape;1327;p46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4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9" name="Google Shape;1329;p46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0" name="Google Shape;1330;p46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1" name="Google Shape;1331;p46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46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46"/>
          <p:cNvSpPr/>
          <p:nvPr/>
        </p:nvSpPr>
        <p:spPr>
          <a:xfrm>
            <a:off x="-36512" y="2636912"/>
            <a:ext cx="9180512" cy="830997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SÍNTESE: Percepção da prova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4" name="Google Shape;133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30343" y="3999481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47"/>
          <p:cNvSpPr txBox="1"/>
          <p:nvPr>
            <p:ph type="title"/>
          </p:nvPr>
        </p:nvSpPr>
        <p:spPr>
          <a:xfrm>
            <a:off x="71500" y="116632"/>
            <a:ext cx="9001000" cy="5620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pt-BR" sz="1600"/>
              <a:t>Quadro 4: Distribuição de frequência sobre percepção dos estudantes sobre a prova. Campus Recife, 2017.</a:t>
            </a:r>
            <a:endParaRPr sz="1600"/>
          </a:p>
        </p:txBody>
      </p:sp>
      <p:graphicFrame>
        <p:nvGraphicFramePr>
          <p:cNvPr id="1341" name="Google Shape;1341;p47"/>
          <p:cNvGraphicFramePr/>
          <p:nvPr/>
        </p:nvGraphicFramePr>
        <p:xfrm>
          <a:off x="71500" y="6787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1243250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  <a:gridCol w="277075"/>
              </a:tblGrid>
              <a:tr h="2243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Questão: Você se deparou com alguma dificuldade ao responder à prova. Qual?</a:t>
                      </a:r>
                      <a:endParaRPr b="1"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Geografia Bac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História (Bac)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História (Lic)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Letras-português (licenciatura EAD)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Geografia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sociais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Filosofia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sociais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Música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Educação física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Matemática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Letras-português (licenciatura-presencial)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Química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Filosofia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Física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Pedagogia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biológicas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Sistemas de informação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 da computação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Química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Matemática (licenciatura-EAD)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Letras - inglês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Física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Artes visuais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biológicas (bacharelado-Ambiental)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biológicas (licenciatura)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Matemática (bacharelado)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71755" marR="71755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*Total % 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1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Desconhecimento do conteúdo.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10,0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 diferente de abordagem do conteúdo.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24,5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46,2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30,0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45,2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57,1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54,2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8CCE4"/>
                    </a:solidFill>
                  </a:tcPr>
                </a:tc>
              </a:tr>
              <a:tr h="800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Espaço insuficiente para responder às questões.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Falta de motivação para fazer a prova.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36,5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32,1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30,0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33,3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4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9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Não tive qualquer tipo de dificuldade para responder a prova</a:t>
                      </a:r>
                      <a:endParaRPr sz="11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30,0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28,6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7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42" name="Google Shape;1342;p47"/>
          <p:cNvSpPr/>
          <p:nvPr/>
        </p:nvSpPr>
        <p:spPr>
          <a:xfrm>
            <a:off x="107504" y="6381328"/>
            <a:ext cx="878497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Fonte: Relatórios avaliativos do Enade segundo curso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*24 Cursos</a:t>
            </a:r>
            <a:endParaRPr/>
          </a:p>
        </p:txBody>
      </p:sp>
      <p:pic>
        <p:nvPicPr>
          <p:cNvPr id="1343" name="Google Shape;134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48"/>
          <p:cNvSpPr txBox="1"/>
          <p:nvPr>
            <p:ph type="title"/>
          </p:nvPr>
        </p:nvSpPr>
        <p:spPr>
          <a:xfrm>
            <a:off x="71500" y="116632"/>
            <a:ext cx="9001000" cy="254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pt-BR" sz="1400"/>
              <a:t>Quadro 5: Distribuição de frequência sobre percepção dos estudantes sobre a prova. Campus Caruaru, 2017.</a:t>
            </a:r>
            <a:endParaRPr sz="1400"/>
          </a:p>
        </p:txBody>
      </p:sp>
      <p:graphicFrame>
        <p:nvGraphicFramePr>
          <p:cNvPr id="1350" name="Google Shape;1350;p48"/>
          <p:cNvGraphicFramePr/>
          <p:nvPr/>
        </p:nvGraphicFramePr>
        <p:xfrm>
          <a:off x="179511" y="3918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2448275"/>
                <a:gridCol w="936100"/>
                <a:gridCol w="1368150"/>
                <a:gridCol w="1512175"/>
                <a:gridCol w="1056125"/>
                <a:gridCol w="1464175"/>
              </a:tblGrid>
              <a:tr h="1022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Você se deparou com alguma dificuldade ao responder à prova. Qual?</a:t>
                      </a:r>
                      <a:endParaRPr b="1"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Pedagogia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Física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Química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Matemática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8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%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5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Desconhecimento do conteúdo.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11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 diferente de abordagem do conteúdo.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38,7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47,8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75,0</a:t>
                      </a:r>
                      <a:endParaRPr b="1"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5F1"/>
                    </a:solidFill>
                  </a:tcPr>
                </a:tc>
              </a:tr>
              <a:tr h="411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Espaço insuficiente para responder às questões.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16,3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Falta de motivação para fazer a prova.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19,6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1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Não tive qualquer tipo de dificuldade para responder a prova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15,1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-   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44450" marL="44450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51" name="Google Shape;1351;p48"/>
          <p:cNvSpPr/>
          <p:nvPr/>
        </p:nvSpPr>
        <p:spPr>
          <a:xfrm>
            <a:off x="71500" y="3627291"/>
            <a:ext cx="40489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Relatórios avaliativos do Enade segundo curso</a:t>
            </a:r>
            <a:endParaRPr/>
          </a:p>
        </p:txBody>
      </p:sp>
      <p:graphicFrame>
        <p:nvGraphicFramePr>
          <p:cNvPr id="1352" name="Google Shape;1352;p48"/>
          <p:cNvGraphicFramePr/>
          <p:nvPr/>
        </p:nvGraphicFramePr>
        <p:xfrm>
          <a:off x="179511" y="4489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{03F40C4C-A61D-415D-99B3-4AACCDAD7DE5}</a:tableStyleId>
              </a:tblPr>
              <a:tblGrid>
                <a:gridCol w="3011025"/>
                <a:gridCol w="1982225"/>
                <a:gridCol w="1895875"/>
                <a:gridCol w="1895875"/>
              </a:tblGrid>
              <a:tr h="502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Você se deparou com alguma dificuldade ao responder à prova. Qual?</a:t>
                      </a:r>
                      <a:endParaRPr b="1"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Ciências biológicas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Educação física (licenciatura)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Total %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Desconhecimento do conteúdo.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Forma diferente de abordagem do conteúdo.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49,4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5F1"/>
                    </a:solidFill>
                  </a:tcPr>
                </a:tc>
              </a:tr>
              <a:tr h="24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Espaço insuficiente para responder às questões.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6,2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Falta de motivação para fazer a prova.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18,5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30,0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25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Não tive qualquer tipo de dificuldade para responder a prova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9,9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23,8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105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39875" marL="398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53" name="Google Shape;1353;p48"/>
          <p:cNvSpPr txBox="1"/>
          <p:nvPr/>
        </p:nvSpPr>
        <p:spPr>
          <a:xfrm>
            <a:off x="71500" y="4235078"/>
            <a:ext cx="9001000" cy="2542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Quadro 6: Distribuição de frequência sobre percepção dos estudantes sobre a prova. Campus Vitória, 2017.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48"/>
          <p:cNvSpPr/>
          <p:nvPr/>
        </p:nvSpPr>
        <p:spPr>
          <a:xfrm>
            <a:off x="71500" y="6433591"/>
            <a:ext cx="40489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Relatórios avaliativos do Enade segundo curso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49"/>
          <p:cNvSpPr/>
          <p:nvPr/>
        </p:nvSpPr>
        <p:spPr>
          <a:xfrm>
            <a:off x="0" y="1886525"/>
            <a:ext cx="9180512" cy="433965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Questionário do estudante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O Questionário do Estudante tem por objetivo levantar informações que permitam caracterizar o perfil dos estudantes e o contexto de seus processos formativos, relevantes para a compreensão dos resultados do concluintes no Enade e para subsidiar os processos de avaliação de cursos de graduação e instituições de educação superior.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Instrumento de caráter obrigatório, o Questionário deve ser preenchido completamente por todos os estudantes concluintes inscritos, exclusivamente no Sistema Enade. 	O preenchimento completo do Questionário é um dos elementos para a caracterização da efetiva participação do estudante no exame, sendo objeto de verificação no processo de atribuição de sua regularidade perante o Enade. O preenchimento também é requisito necessário para a visualização do local da prova.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É responsabilidade do estudante e da IES acompanharem a situação do preenchimento desse instrumento.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As respostas ao Questionário do Estudante são analisadas pelo Inep e agregadas por curso de graduação, preservando-se o sigilo da identidade dos respondentes.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Composto por 68 questões:	26 = dados sobre o perfil sócio econômico do estudante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42 = contexto do processo formativo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0" name="Google Shape;1360;p49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1" name="Google Shape;1361;p49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2" name="Google Shape;1362;p49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3" name="Google Shape;1363;p49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364" name="Google Shape;1364;p49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p4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49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7" name="Google Shape;1367;p49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8" name="Google Shape;1368;p49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49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0" name="Google Shape;137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5"/>
          <p:cNvSpPr/>
          <p:nvPr/>
        </p:nvSpPr>
        <p:spPr>
          <a:xfrm>
            <a:off x="3347864" y="368660"/>
            <a:ext cx="2520280" cy="1656184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Coordenação avaliação de cursos – DDE/PROACAD </a:t>
            </a:r>
            <a:endParaRPr/>
          </a:p>
        </p:txBody>
      </p:sp>
      <p:sp>
        <p:nvSpPr>
          <p:cNvPr id="803" name="Google Shape;803;p5"/>
          <p:cNvSpPr/>
          <p:nvPr/>
        </p:nvSpPr>
        <p:spPr>
          <a:xfrm>
            <a:off x="6300192" y="4833156"/>
            <a:ext cx="2232248" cy="1584176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Coordenação geral de cursos-DDE/PROACAD</a:t>
            </a:r>
            <a:endParaRPr/>
          </a:p>
        </p:txBody>
      </p:sp>
      <p:sp>
        <p:nvSpPr>
          <p:cNvPr id="804" name="Google Shape;804;p5"/>
          <p:cNvSpPr/>
          <p:nvPr/>
        </p:nvSpPr>
        <p:spPr>
          <a:xfrm>
            <a:off x="2483768" y="2132856"/>
            <a:ext cx="4392488" cy="3384376"/>
          </a:xfrm>
          <a:prstGeom prst="ellipse">
            <a:avLst/>
          </a:prstGeom>
          <a:solidFill>
            <a:srgbClr val="B2A0C7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Cursos: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Coordenação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Núcleo Docente Estruturante (NDE)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REPRESENTAÇÃO ESTUDANTIL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Chefe de departamento e Colegiado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Diretores dos Centros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5"/>
          <p:cNvSpPr/>
          <p:nvPr/>
        </p:nvSpPr>
        <p:spPr>
          <a:xfrm>
            <a:off x="1079612" y="4895416"/>
            <a:ext cx="2160240" cy="1656184"/>
          </a:xfrm>
          <a:prstGeom prst="ellipse">
            <a:avLst/>
          </a:prstGeom>
          <a:solidFill>
            <a:srgbClr val="76923C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Comissão Própria de Avaliação</a:t>
            </a:r>
            <a:endParaRPr/>
          </a:p>
        </p:txBody>
      </p:sp>
      <p:sp>
        <p:nvSpPr>
          <p:cNvPr id="806" name="Google Shape;806;p5"/>
          <p:cNvSpPr/>
          <p:nvPr/>
        </p:nvSpPr>
        <p:spPr>
          <a:xfrm>
            <a:off x="7164288" y="2420888"/>
            <a:ext cx="1872208" cy="1080120"/>
          </a:xfrm>
          <a:prstGeom prst="ellipse">
            <a:avLst/>
          </a:prstGeom>
          <a:solidFill>
            <a:srgbClr val="C5D8F1"/>
          </a:solidFill>
          <a:ln cap="flat" cmpd="sng" w="25400">
            <a:solidFill>
              <a:srgbClr val="C5D8F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(SEAP) Setor de Estudos e assessoramento pedagógico</a:t>
            </a:r>
            <a:endParaRPr/>
          </a:p>
        </p:txBody>
      </p:sp>
      <p:cxnSp>
        <p:nvCxnSpPr>
          <p:cNvPr id="807" name="Google Shape;807;p5"/>
          <p:cNvCxnSpPr/>
          <p:nvPr/>
        </p:nvCxnSpPr>
        <p:spPr>
          <a:xfrm>
            <a:off x="6012160" y="1124744"/>
            <a:ext cx="864096" cy="648072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08" name="Google Shape;808;p5"/>
          <p:cNvCxnSpPr/>
          <p:nvPr/>
        </p:nvCxnSpPr>
        <p:spPr>
          <a:xfrm flipH="1">
            <a:off x="2591780" y="1340768"/>
            <a:ext cx="540060" cy="432048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09" name="Google Shape;809;p5"/>
          <p:cNvCxnSpPr/>
          <p:nvPr/>
        </p:nvCxnSpPr>
        <p:spPr>
          <a:xfrm>
            <a:off x="1331640" y="3645024"/>
            <a:ext cx="504056" cy="1008112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10" name="Google Shape;810;p5"/>
          <p:cNvCxnSpPr/>
          <p:nvPr/>
        </p:nvCxnSpPr>
        <p:spPr>
          <a:xfrm>
            <a:off x="3563888" y="5949280"/>
            <a:ext cx="2160240" cy="0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811" name="Google Shape;811;p5"/>
          <p:cNvCxnSpPr/>
          <p:nvPr/>
        </p:nvCxnSpPr>
        <p:spPr>
          <a:xfrm flipH="1">
            <a:off x="7668344" y="3573016"/>
            <a:ext cx="288032" cy="1008112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12" name="Google Shape;812;p5"/>
          <p:cNvSpPr/>
          <p:nvPr/>
        </p:nvSpPr>
        <p:spPr>
          <a:xfrm>
            <a:off x="179512" y="116632"/>
            <a:ext cx="1800200" cy="864096"/>
          </a:xfrm>
          <a:prstGeom prst="rect">
            <a:avLst/>
          </a:prstGeom>
          <a:solidFill>
            <a:srgbClr val="E36C09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b="1" i="0" lang="pt-BR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INEP</a:t>
            </a:r>
            <a:endParaRPr/>
          </a:p>
        </p:txBody>
      </p:sp>
      <p:cxnSp>
        <p:nvCxnSpPr>
          <p:cNvPr id="813" name="Google Shape;813;p5"/>
          <p:cNvCxnSpPr/>
          <p:nvPr/>
        </p:nvCxnSpPr>
        <p:spPr>
          <a:xfrm>
            <a:off x="1187624" y="1124744"/>
            <a:ext cx="144016" cy="432048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14" name="Google Shape;814;p5"/>
          <p:cNvSpPr/>
          <p:nvPr/>
        </p:nvSpPr>
        <p:spPr>
          <a:xfrm>
            <a:off x="539552" y="1628800"/>
            <a:ext cx="2016224" cy="1728192"/>
          </a:xfrm>
          <a:prstGeom prst="ellipse">
            <a:avLst/>
          </a:prstGeom>
          <a:solidFill>
            <a:srgbClr val="D99593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Procuradoria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0" i="0" lang="pt-B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Institucional </a:t>
            </a:r>
            <a:endParaRPr/>
          </a:p>
        </p:txBody>
      </p:sp>
      <p:sp>
        <p:nvSpPr>
          <p:cNvPr id="815" name="Google Shape;815;p5"/>
          <p:cNvSpPr/>
          <p:nvPr/>
        </p:nvSpPr>
        <p:spPr>
          <a:xfrm>
            <a:off x="7028656" y="1232756"/>
            <a:ext cx="1719808" cy="972108"/>
          </a:xfrm>
          <a:prstGeom prst="ellipse">
            <a:avLst/>
          </a:prstGeom>
          <a:solidFill>
            <a:srgbClr val="8CB3E3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1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Coordenação do Corpo Discente-DGA/PROACAD</a:t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5"/>
          <p:cNvSpPr/>
          <p:nvPr/>
        </p:nvSpPr>
        <p:spPr>
          <a:xfrm>
            <a:off x="6948264" y="116632"/>
            <a:ext cx="2016224" cy="864096"/>
          </a:xfrm>
          <a:prstGeom prst="rect">
            <a:avLst/>
          </a:prstGeom>
          <a:solidFill>
            <a:srgbClr val="C5D8F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1" i="0" lang="pt-B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Avaliações Internas (SIG@ - NTI)</a:t>
            </a:r>
            <a:endParaRPr/>
          </a:p>
        </p:txBody>
      </p:sp>
      <p:cxnSp>
        <p:nvCxnSpPr>
          <p:cNvPr id="817" name="Google Shape;817;p5"/>
          <p:cNvCxnSpPr/>
          <p:nvPr/>
        </p:nvCxnSpPr>
        <p:spPr>
          <a:xfrm flipH="1" rot="10800000">
            <a:off x="6012160" y="620688"/>
            <a:ext cx="864096" cy="72008"/>
          </a:xfrm>
          <a:prstGeom prst="straightConnector1">
            <a:avLst/>
          </a:prstGeom>
          <a:noFill/>
          <a:ln cap="flat" cmpd="sng" w="9525">
            <a:solidFill>
              <a:srgbClr val="4A7DBA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818" name="Google Shape;81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6330" y="6137647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50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6" name="Google Shape;1376;p50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7" name="Google Shape;1377;p50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8" name="Google Shape;1378;p50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379" name="Google Shape;1379;p50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50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50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2" name="Google Shape;1382;p50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83" name="Google Shape;1383;p50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50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5" name="Google Shape;1385;p50"/>
          <p:cNvSpPr/>
          <p:nvPr/>
        </p:nvSpPr>
        <p:spPr>
          <a:xfrm>
            <a:off x="-36512" y="2636912"/>
            <a:ext cx="9180512" cy="3046988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SÍNTESE: Questionário do estudante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6" name="Google Shape;138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50"/>
          <p:cNvSpPr/>
          <p:nvPr/>
        </p:nvSpPr>
        <p:spPr>
          <a:xfrm>
            <a:off x="145478" y="4274361"/>
            <a:ext cx="889101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 dos Campi Recife, Caruaru e Vitória.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Obs</a:t>
            </a:r>
            <a:r>
              <a:rPr lang="pt-B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Os cursos de Engenharia e Arquitetura participaram do Enade Ano I (2019), por isso, não devem ser considerados à análise nesta apresentação.</a:t>
            </a:r>
            <a:r>
              <a:rPr lang="pt-BR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388" name="Google Shape;1388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51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51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95" name="Google Shape;1395;p51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96" name="Google Shape;1396;p51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397" name="Google Shape;1397;p51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5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51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0" name="Google Shape;1400;p51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1" name="Google Shape;1401;p51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51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51"/>
          <p:cNvSpPr/>
          <p:nvPr/>
        </p:nvSpPr>
        <p:spPr>
          <a:xfrm>
            <a:off x="-36512" y="2636912"/>
            <a:ext cx="9180512" cy="2985433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quadros a seguir abordam temas relacionados às condições dos recursos pedagógicos da IES e à qualidade do ensino oferecido.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 alunos deveriam assinalar o grau de concordância com cada uma das assertivas, indo de 6 (Concordo Totalmente) a 1 (Discordo Totalmente).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concordância nesses Quadros considerará apenas a categoria ”Concordo Totalmente”.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Obs: serão destacados os maiores e menores percentuais em cada item avaliado. </a:t>
            </a:r>
            <a:endParaRPr/>
          </a:p>
        </p:txBody>
      </p:sp>
      <p:pic>
        <p:nvPicPr>
          <p:cNvPr id="1404" name="Google Shape;140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52"/>
          <p:cNvSpPr/>
          <p:nvPr/>
        </p:nvSpPr>
        <p:spPr>
          <a:xfrm>
            <a:off x="539750" y="179388"/>
            <a:ext cx="8208963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1" i="1" lang="pt-BR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Percepção Discente sobre as Condições do Processo Formativo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52"/>
          <p:cNvSpPr txBox="1"/>
          <p:nvPr/>
        </p:nvSpPr>
        <p:spPr>
          <a:xfrm>
            <a:off x="0" y="3027363"/>
            <a:ext cx="9144000" cy="3093154"/>
          </a:xfrm>
          <a:prstGeom prst="rect">
            <a:avLst/>
          </a:prstGeom>
          <a:solidFill>
            <a:srgbClr val="C4EE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Questionário Socioeconômico do ENADE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NO- Organização didático‐pedagógica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1=27* 2=28</a:t>
            </a: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3=29</a:t>
            </a: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4=31</a:t>
            </a: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5=33</a:t>
            </a: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6=34</a:t>
            </a: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7=38</a:t>
            </a: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8=39*</a:t>
            </a:r>
            <a:endParaRPr b="1" sz="3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Arial"/>
              <a:buNone/>
            </a:pPr>
            <a:r>
              <a:rPr b="1" i="0" lang="pt-BR" sz="15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corresponde</a:t>
            </a:r>
            <a:r>
              <a:rPr b="1" i="0" lang="pt-BR" sz="15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pt-BR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ao número do questionário do estudante</a:t>
            </a:r>
            <a:endParaRPr/>
          </a:p>
        </p:txBody>
      </p:sp>
      <p:pic>
        <p:nvPicPr>
          <p:cNvPr id="1411" name="Google Shape;141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3339" y="1896622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9992" y="6326013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6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53"/>
          <p:cNvSpPr txBox="1"/>
          <p:nvPr>
            <p:ph type="title"/>
          </p:nvPr>
        </p:nvSpPr>
        <p:spPr>
          <a:xfrm>
            <a:off x="395536" y="96887"/>
            <a:ext cx="8363272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60"/>
              <a:buFont typeface="Calibri"/>
              <a:buNone/>
            </a:pPr>
            <a:r>
              <a:rPr b="1" lang="pt-BR" sz="1260">
                <a:solidFill>
                  <a:srgbClr val="0070C0"/>
                </a:solidFill>
              </a:rPr>
              <a:t>1- Percentual de estudantes que consideram que “as disciplinas cursadas contribuíram para sua formação integral, como cidadão e profissional”. Campus Recife, 2017</a:t>
            </a:r>
            <a:endParaRPr b="1" sz="1260">
              <a:solidFill>
                <a:srgbClr val="0070C0"/>
              </a:solidFill>
            </a:endParaRPr>
          </a:p>
        </p:txBody>
      </p:sp>
      <p:sp>
        <p:nvSpPr>
          <p:cNvPr id="1418" name="Google Shape;1418;p53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419" name="Google Shape;1419;p53"/>
          <p:cNvGrpSpPr/>
          <p:nvPr/>
        </p:nvGrpSpPr>
        <p:grpSpPr>
          <a:xfrm>
            <a:off x="1017640" y="530068"/>
            <a:ext cx="7108719" cy="6125302"/>
            <a:chOff x="945004" y="548680"/>
            <a:chExt cx="7207323" cy="6557350"/>
          </a:xfrm>
        </p:grpSpPr>
        <p:pic>
          <p:nvPicPr>
            <p:cNvPr id="1420" name="Google Shape;1420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1673" y="548680"/>
              <a:ext cx="7160654" cy="1152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1" name="Google Shape;1421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94512" y="1768194"/>
              <a:ext cx="7057623" cy="1300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2" name="Google Shape;1422;p5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73823" y="3068960"/>
              <a:ext cx="7057623" cy="8822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3" name="Google Shape;1423;p5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5004" y="3933056"/>
              <a:ext cx="7083380" cy="182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4" name="Google Shape;1424;p5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81531" y="5805264"/>
              <a:ext cx="7109138" cy="13007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5" name="Google Shape;1425;p53"/>
          <p:cNvSpPr/>
          <p:nvPr/>
        </p:nvSpPr>
        <p:spPr>
          <a:xfrm>
            <a:off x="4139952" y="3861048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53"/>
          <p:cNvSpPr/>
          <p:nvPr/>
        </p:nvSpPr>
        <p:spPr>
          <a:xfrm>
            <a:off x="4173421" y="3191570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7" name="Google Shape;1427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61101" y="399999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60307" y="3617366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54"/>
          <p:cNvSpPr txBox="1"/>
          <p:nvPr>
            <p:ph type="title"/>
          </p:nvPr>
        </p:nvSpPr>
        <p:spPr>
          <a:xfrm>
            <a:off x="395536" y="96887"/>
            <a:ext cx="8363272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60"/>
              <a:buFont typeface="Calibri"/>
              <a:buNone/>
            </a:pPr>
            <a:r>
              <a:rPr b="1" lang="pt-BR" sz="1260">
                <a:solidFill>
                  <a:srgbClr val="0070C0"/>
                </a:solidFill>
              </a:rPr>
              <a:t>1- Percentual de estudantes que consideram que “as disciplinas cursadas contribuíram para sua formação integral, como cidadão e profissional”. Campus Caruaru, 2017</a:t>
            </a:r>
            <a:endParaRPr b="1" sz="1260">
              <a:solidFill>
                <a:srgbClr val="0070C0"/>
              </a:solidFill>
            </a:endParaRPr>
          </a:p>
        </p:txBody>
      </p:sp>
      <p:sp>
        <p:nvSpPr>
          <p:cNvPr id="1434" name="Google Shape;1434;p54"/>
          <p:cNvSpPr/>
          <p:nvPr/>
        </p:nvSpPr>
        <p:spPr>
          <a:xfrm>
            <a:off x="251520" y="6227439"/>
            <a:ext cx="55446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pic>
        <p:nvPicPr>
          <p:cNvPr id="1435" name="Google Shape;143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476672"/>
            <a:ext cx="7856113" cy="1893194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54"/>
          <p:cNvSpPr txBox="1"/>
          <p:nvPr/>
        </p:nvSpPr>
        <p:spPr>
          <a:xfrm>
            <a:off x="547936" y="2761183"/>
            <a:ext cx="8363272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300"/>
              <a:buFont typeface="Calibri"/>
              <a:buNone/>
            </a:pPr>
            <a:r>
              <a:rPr b="1" lang="pt-BR" sz="13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1- Percentual de estudantes que consideram que “as disciplinas cursadas contribuíram para sua formação integral, como cidadão e profissional”. Campus Vitória, 2017</a:t>
            </a:r>
            <a:endParaRPr b="1" sz="13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7" name="Google Shape;1437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576" y="3122559"/>
            <a:ext cx="8062175" cy="1332963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54"/>
          <p:cNvSpPr/>
          <p:nvPr/>
        </p:nvSpPr>
        <p:spPr>
          <a:xfrm>
            <a:off x="4218295" y="895712"/>
            <a:ext cx="353705" cy="301039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55"/>
          <p:cNvSpPr txBox="1"/>
          <p:nvPr>
            <p:ph type="title"/>
          </p:nvPr>
        </p:nvSpPr>
        <p:spPr>
          <a:xfrm>
            <a:off x="0" y="96887"/>
            <a:ext cx="8758808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60"/>
              <a:buFont typeface="Calibri"/>
              <a:buNone/>
            </a:pPr>
            <a:r>
              <a:rPr b="1" lang="pt-BR" sz="1260">
                <a:solidFill>
                  <a:srgbClr val="0070C0"/>
                </a:solidFill>
              </a:rPr>
              <a:t>2- Percentual de estudantes que consideram que ”os conteúdos abordados nas disciplinas do curso favoreceram sua atuação em estágios ou em atividades de iniciação profissional”. Campus Recife, 2017</a:t>
            </a:r>
            <a:endParaRPr b="1" sz="1260">
              <a:solidFill>
                <a:srgbClr val="0070C0"/>
              </a:solidFill>
            </a:endParaRPr>
          </a:p>
        </p:txBody>
      </p:sp>
      <p:sp>
        <p:nvSpPr>
          <p:cNvPr id="1444" name="Google Shape;1444;p55"/>
          <p:cNvSpPr/>
          <p:nvPr/>
        </p:nvSpPr>
        <p:spPr>
          <a:xfrm>
            <a:off x="251520" y="6597352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445" name="Google Shape;1445;p55"/>
          <p:cNvGrpSpPr/>
          <p:nvPr/>
        </p:nvGrpSpPr>
        <p:grpSpPr>
          <a:xfrm>
            <a:off x="884171" y="465314"/>
            <a:ext cx="7072205" cy="6112294"/>
            <a:chOff x="884171" y="465313"/>
            <a:chExt cx="7358308" cy="6562691"/>
          </a:xfrm>
        </p:grpSpPr>
        <p:pic>
          <p:nvPicPr>
            <p:cNvPr id="1446" name="Google Shape;1446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65915" y="465313"/>
              <a:ext cx="7212169" cy="11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7" name="Google Shape;1447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14399" y="1672182"/>
              <a:ext cx="7263685" cy="1287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8" name="Google Shape;1448;p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1521" y="2946042"/>
              <a:ext cx="7340958" cy="9659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9" name="Google Shape;1449;p5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08715" y="3933056"/>
              <a:ext cx="7263685" cy="1835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0" name="Google Shape;1450;p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84171" y="5740117"/>
              <a:ext cx="7315200" cy="12878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1" name="Google Shape;1451;p55"/>
          <p:cNvSpPr/>
          <p:nvPr/>
        </p:nvSpPr>
        <p:spPr>
          <a:xfrm>
            <a:off x="4038134" y="1589356"/>
            <a:ext cx="317842" cy="183460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2" name="Google Shape;1452;p55"/>
          <p:cNvSpPr/>
          <p:nvPr/>
        </p:nvSpPr>
        <p:spPr>
          <a:xfrm>
            <a:off x="4055028" y="5676697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3" name="Google Shape;1453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99472" y="2545173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56"/>
          <p:cNvSpPr txBox="1"/>
          <p:nvPr>
            <p:ph type="title"/>
          </p:nvPr>
        </p:nvSpPr>
        <p:spPr>
          <a:xfrm>
            <a:off x="0" y="96887"/>
            <a:ext cx="8758808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60"/>
              <a:buFont typeface="Calibri"/>
              <a:buNone/>
            </a:pPr>
            <a:r>
              <a:rPr b="1" lang="pt-BR" sz="1260">
                <a:solidFill>
                  <a:srgbClr val="0070C0"/>
                </a:solidFill>
              </a:rPr>
              <a:t>2- Percentual de estudantes que consideram que ”os conteúdos abordados nas disciplinas do curso favoreceram sua atuação em estágios ou em atividades de iniciação profissional”. Campus Caruaru, 2017.</a:t>
            </a:r>
            <a:endParaRPr b="1" sz="1260">
              <a:solidFill>
                <a:srgbClr val="0070C0"/>
              </a:solidFill>
            </a:endParaRPr>
          </a:p>
        </p:txBody>
      </p:sp>
      <p:sp>
        <p:nvSpPr>
          <p:cNvPr id="1459" name="Google Shape;1459;p56"/>
          <p:cNvSpPr/>
          <p:nvPr/>
        </p:nvSpPr>
        <p:spPr>
          <a:xfrm>
            <a:off x="251520" y="6597352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pic>
        <p:nvPicPr>
          <p:cNvPr id="1460" name="Google Shape;146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549" y="548680"/>
            <a:ext cx="7984901" cy="1912513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56"/>
          <p:cNvSpPr txBox="1"/>
          <p:nvPr/>
        </p:nvSpPr>
        <p:spPr>
          <a:xfrm>
            <a:off x="30426" y="3119397"/>
            <a:ext cx="8758808" cy="453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300"/>
              <a:buFont typeface="Calibri"/>
              <a:buNone/>
            </a:pPr>
            <a:r>
              <a:rPr b="1" lang="pt-BR" sz="13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2- Percentual de estudantes que consideram que ”os conteúdos abordados nas disciplinas do curso favoreceram sua atuação em estágios ou em atividades de iniciação profissional”. Campus Vitória, 2017.</a:t>
            </a:r>
            <a:endParaRPr b="1" sz="13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2" name="Google Shape;1462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4028" y="3668508"/>
            <a:ext cx="7959144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56"/>
          <p:cNvSpPr/>
          <p:nvPr/>
        </p:nvSpPr>
        <p:spPr>
          <a:xfrm>
            <a:off x="4056288" y="1062868"/>
            <a:ext cx="371696" cy="195760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4" name="Google Shape;1464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52320" y="2509559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57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3- Percentual de estudantes que consideram que ”as metodologias de ensino utilizadas no curso os desafiaram a aprofundar conhecimentos e desenvolver competências reflexivas e críticas”.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470" name="Google Shape;1470;p57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471" name="Google Shape;1471;p57"/>
          <p:cNvGrpSpPr/>
          <p:nvPr/>
        </p:nvGrpSpPr>
        <p:grpSpPr>
          <a:xfrm>
            <a:off x="929515" y="404665"/>
            <a:ext cx="7314893" cy="6264696"/>
            <a:chOff x="929515" y="404664"/>
            <a:chExt cx="7392473" cy="6471389"/>
          </a:xfrm>
        </p:grpSpPr>
        <p:pic>
          <p:nvPicPr>
            <p:cNvPr id="1472" name="Google Shape;1472;p5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81031" y="404664"/>
              <a:ext cx="7289442" cy="1159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3" name="Google Shape;1473;p5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6558" y="1563763"/>
              <a:ext cx="7186411" cy="1300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4" name="Google Shape;1474;p5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71600" y="2924944"/>
              <a:ext cx="7109138" cy="927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5" name="Google Shape;1475;p5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29515" y="3852223"/>
              <a:ext cx="7392473" cy="1803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6" name="Google Shape;1476;p5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56690" y="5575287"/>
              <a:ext cx="7289442" cy="13007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77" name="Google Shape;1477;p57"/>
          <p:cNvSpPr/>
          <p:nvPr/>
        </p:nvSpPr>
        <p:spPr>
          <a:xfrm>
            <a:off x="4139952" y="3861048"/>
            <a:ext cx="432048" cy="242620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57"/>
          <p:cNvSpPr/>
          <p:nvPr/>
        </p:nvSpPr>
        <p:spPr>
          <a:xfrm>
            <a:off x="4213378" y="4485044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9" name="Google Shape;1479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58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3- Percentual de estudantes que consideram que ”as metodologias de ensino utilizadas no curso os desafiaram a aprofundar conhecimentos e desenvolver competências reflexivas e críticas”.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485" name="Google Shape;1485;p58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pic>
        <p:nvPicPr>
          <p:cNvPr id="1486" name="Google Shape;148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6180" y="516116"/>
            <a:ext cx="7959144" cy="1983346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p58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3- Percentual de estudantes que consideram que ”as metodologias de ensino utilizadas no curso os desafiaram a aprofundar conhecimentos e desenvolver competências reflexivas e críticas”.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8" name="Google Shape;1488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180" y="3429000"/>
            <a:ext cx="8087932" cy="1339403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58"/>
          <p:cNvSpPr/>
          <p:nvPr/>
        </p:nvSpPr>
        <p:spPr>
          <a:xfrm>
            <a:off x="4198417" y="950996"/>
            <a:ext cx="373583" cy="317763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59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4- Percentual de estudantes que consideram que ”o curso contribuiu para o desenvolvimento</a:t>
            </a:r>
            <a:br>
              <a:rPr b="1" lang="pt-BR" sz="1400">
                <a:solidFill>
                  <a:srgbClr val="0070C0"/>
                </a:solidFill>
              </a:rPr>
            </a:br>
            <a:r>
              <a:rPr b="1" lang="pt-BR" sz="1400">
                <a:solidFill>
                  <a:srgbClr val="0070C0"/>
                </a:solidFill>
              </a:rPr>
              <a:t>da sua consciência ética para o exercício profissional”.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495" name="Google Shape;1495;p59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496" name="Google Shape;1496;p59"/>
          <p:cNvGrpSpPr/>
          <p:nvPr/>
        </p:nvGrpSpPr>
        <p:grpSpPr>
          <a:xfrm>
            <a:off x="822012" y="404664"/>
            <a:ext cx="7499976" cy="6264696"/>
            <a:chOff x="822012" y="404664"/>
            <a:chExt cx="7499976" cy="6703454"/>
          </a:xfrm>
        </p:grpSpPr>
        <p:pic>
          <p:nvPicPr>
            <p:cNvPr id="1497" name="Google Shape;1497;p5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29515" y="404664"/>
              <a:ext cx="7392473" cy="121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8" name="Google Shape;1498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22012" y="1621718"/>
              <a:ext cx="7340958" cy="1281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9" name="Google Shape;1499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9515" y="2903166"/>
              <a:ext cx="7340958" cy="2923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0" name="Google Shape;1500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55273" y="5762276"/>
              <a:ext cx="7289442" cy="13458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01" name="Google Shape;1501;p59"/>
          <p:cNvSpPr/>
          <p:nvPr/>
        </p:nvSpPr>
        <p:spPr>
          <a:xfrm>
            <a:off x="4139952" y="3861048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2" name="Google Shape;1502;p59"/>
          <p:cNvSpPr/>
          <p:nvPr/>
        </p:nvSpPr>
        <p:spPr>
          <a:xfrm>
            <a:off x="4165463" y="3076638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3" name="Google Shape;1503;p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26791" y="3032229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4" name="Google Shape;824;p6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5" name="Google Shape;825;p6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6" name="Google Shape;826;p6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827" name="Google Shape;827;p6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6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6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30" name="Google Shape;830;p6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1" name="Google Shape;831;p6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6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6"/>
          <p:cNvSpPr/>
          <p:nvPr/>
        </p:nvSpPr>
        <p:spPr>
          <a:xfrm>
            <a:off x="-36512" y="2636912"/>
            <a:ext cx="9180512" cy="830997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Importância do Enade</a:t>
            </a:r>
            <a:endParaRPr sz="4800">
              <a:solidFill>
                <a:srgbClr val="9537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4" name="Google Shape;83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60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4- Percentual de estudantes que consideram que ”o curso contribuiu para o desenvolvimento</a:t>
            </a:r>
            <a:br>
              <a:rPr b="1" lang="pt-BR" sz="1400">
                <a:solidFill>
                  <a:srgbClr val="0070C0"/>
                </a:solidFill>
              </a:rPr>
            </a:br>
            <a:r>
              <a:rPr b="1" lang="pt-BR" sz="1400">
                <a:solidFill>
                  <a:srgbClr val="0070C0"/>
                </a:solidFill>
              </a:rPr>
              <a:t>da sua consciência ética para o exercício profissional”.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509" name="Google Shape;1509;p60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510" name="Google Shape;1510;p60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4- Percentual de estudantes que consideram que ”o curso contribuiu para o desenvolvimento</a:t>
            </a:r>
            <a:b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da sua consciência ética para o exercício profissional”.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1" name="Google Shape;151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516116"/>
            <a:ext cx="7959144" cy="68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Google Shape;151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422" y="1156978"/>
            <a:ext cx="8010659" cy="759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Google Shape;1513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205" y="3299143"/>
            <a:ext cx="7881870" cy="124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04248" y="204594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61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5- Percentual de estudantes que consideram que ”o curso possibilitou aumentar sua</a:t>
            </a:r>
            <a:br>
              <a:rPr b="1" lang="pt-BR" sz="1400">
                <a:solidFill>
                  <a:srgbClr val="0070C0"/>
                </a:solidFill>
              </a:rPr>
            </a:br>
            <a:r>
              <a:rPr b="1" lang="pt-BR" sz="1400">
                <a:solidFill>
                  <a:srgbClr val="0070C0"/>
                </a:solidFill>
              </a:rPr>
              <a:t>capacidade de reflexão e argumentação”.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520" name="Google Shape;1520;p61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521" name="Google Shape;1521;p61"/>
          <p:cNvGrpSpPr/>
          <p:nvPr/>
        </p:nvGrpSpPr>
        <p:grpSpPr>
          <a:xfrm>
            <a:off x="955272" y="476673"/>
            <a:ext cx="7418232" cy="6192688"/>
            <a:chOff x="955272" y="476672"/>
            <a:chExt cx="7418232" cy="6704629"/>
          </a:xfrm>
        </p:grpSpPr>
        <p:pic>
          <p:nvPicPr>
            <p:cNvPr id="1522" name="Google Shape;1522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32546" y="476672"/>
              <a:ext cx="7186411" cy="11333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3" name="Google Shape;1523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55272" y="1682021"/>
              <a:ext cx="7340958" cy="1262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4" name="Google Shape;1524;p6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32546" y="2944151"/>
              <a:ext cx="7289442" cy="2975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5" name="Google Shape;1525;p6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32546" y="5835459"/>
              <a:ext cx="7340958" cy="13458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6" name="Google Shape;1526;p61"/>
          <p:cNvSpPr/>
          <p:nvPr/>
        </p:nvSpPr>
        <p:spPr>
          <a:xfrm>
            <a:off x="4241328" y="1569071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7" name="Google Shape;1527;p61"/>
          <p:cNvSpPr/>
          <p:nvPr/>
        </p:nvSpPr>
        <p:spPr>
          <a:xfrm>
            <a:off x="4222756" y="3085345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8" name="Google Shape;1528;p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96230" y="2974294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62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5- Percentual de estudantes que consideram que ”o curso possibilitou aumentar sua</a:t>
            </a:r>
            <a:br>
              <a:rPr b="1" lang="pt-BR" sz="1400">
                <a:solidFill>
                  <a:srgbClr val="0070C0"/>
                </a:solidFill>
              </a:rPr>
            </a:br>
            <a:r>
              <a:rPr b="1" lang="pt-BR" sz="1400">
                <a:solidFill>
                  <a:srgbClr val="0070C0"/>
                </a:solidFill>
              </a:rPr>
              <a:t>capacidade de reflexão e argumentação”.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534" name="Google Shape;1534;p62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535" name="Google Shape;1535;p62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5- Percentual de estudantes que consideram que ”o curso possibilitou aumentar sua</a:t>
            </a:r>
            <a:b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capacidade de reflexão e argumentação”.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6" name="Google Shape;153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653120"/>
            <a:ext cx="8319752" cy="191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825" y="3232446"/>
            <a:ext cx="8165206" cy="153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63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6- Percentual de estudantes que consideram que ”o curso promoveu o desenvolvimento da sua capacidade de pensar criticamente, analisar e refletir sobre soluções para problemas da sociedade”.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543" name="Google Shape;1543;p63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544" name="Google Shape;1544;p63"/>
          <p:cNvGrpSpPr/>
          <p:nvPr/>
        </p:nvGrpSpPr>
        <p:grpSpPr>
          <a:xfrm>
            <a:off x="755496" y="548680"/>
            <a:ext cx="7721039" cy="6028927"/>
            <a:chOff x="755496" y="548680"/>
            <a:chExt cx="7721039" cy="6539218"/>
          </a:xfrm>
        </p:grpSpPr>
        <p:pic>
          <p:nvPicPr>
            <p:cNvPr id="1545" name="Google Shape;1545;p6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4969" y="548680"/>
              <a:ext cx="7701566" cy="1152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6" name="Google Shape;1546;p6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8000" y="1684503"/>
              <a:ext cx="7495504" cy="1300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7" name="Google Shape;1547;p6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55496" y="2985269"/>
              <a:ext cx="7598535" cy="2814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8" name="Google Shape;1548;p6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81031" y="5716298"/>
              <a:ext cx="7289442" cy="1371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9" name="Google Shape;1549;p63"/>
          <p:cNvSpPr/>
          <p:nvPr/>
        </p:nvSpPr>
        <p:spPr>
          <a:xfrm>
            <a:off x="4170514" y="4795741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63"/>
          <p:cNvSpPr/>
          <p:nvPr/>
        </p:nvSpPr>
        <p:spPr>
          <a:xfrm>
            <a:off x="4170514" y="2998145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1" name="Google Shape;1551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31313" y="2859224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64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6- Percentual de estudantes que consideram que ”o curso promoveu o desenvolvimento da sua capacidade de pensar criticamente, analisar e refletir sobre soluções para problemas da sociedade”.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557" name="Google Shape;1557;p64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558" name="Google Shape;1558;p64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6- Percentual de estudantes que consideram que ”o curso promoveu o desenvolvimento da sua capacidade de pensar criticamente, analisar e refletir sobre soluções para problemas da sociedade”.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9" name="Google Shape;155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755" y="612920"/>
            <a:ext cx="8293994" cy="193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4360" y="3144417"/>
            <a:ext cx="8422783" cy="1429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65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7- Percentual de estudantes que consideram que ”os planos de ensino apresentados pelos professores contribuíram para o desenvolvimento das atividades acadêmicas e para seus estudos”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566" name="Google Shape;1566;p65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567" name="Google Shape;1567;p65"/>
          <p:cNvGrpSpPr/>
          <p:nvPr/>
        </p:nvGrpSpPr>
        <p:grpSpPr>
          <a:xfrm>
            <a:off x="937763" y="456927"/>
            <a:ext cx="7522669" cy="6284441"/>
            <a:chOff x="898185" y="476672"/>
            <a:chExt cx="7522669" cy="6661555"/>
          </a:xfrm>
        </p:grpSpPr>
        <p:pic>
          <p:nvPicPr>
            <p:cNvPr id="1568" name="Google Shape;1568;p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55273" y="476672"/>
              <a:ext cx="7340958" cy="1159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9" name="Google Shape;1569;p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6558" y="1628469"/>
              <a:ext cx="7212169" cy="379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0" name="Google Shape;1570;p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53036" y="1988840"/>
              <a:ext cx="7237927" cy="920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1" name="Google Shape;1571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99592" y="2924944"/>
              <a:ext cx="7521262" cy="2936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2" name="Google Shape;1572;p6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98185" y="5805264"/>
              <a:ext cx="7418231" cy="13329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3" name="Google Shape;1573;p65"/>
          <p:cNvSpPr/>
          <p:nvPr/>
        </p:nvSpPr>
        <p:spPr>
          <a:xfrm>
            <a:off x="4198416" y="5580797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4" name="Google Shape;1574;p65"/>
          <p:cNvSpPr/>
          <p:nvPr/>
        </p:nvSpPr>
        <p:spPr>
          <a:xfrm>
            <a:off x="4233515" y="1861313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5" name="Google Shape;1575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23945" y="3247454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6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7- Percentual de estudantes que consideram que ”os planos de ensino apresentados pelos professores contribuíram para o desenvolvimento das atividades acadêmicas e para seus estudos”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581" name="Google Shape;1581;p66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582" name="Google Shape;1582;p66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7- Percentual de estudantes que consideram que ”os planos de ensino apresentados pelos professores contribuíram para o desenvolvimento das atividades acadêmicas e para seus estudos”.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3" name="Google Shape;158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524" y="659559"/>
            <a:ext cx="8139448" cy="1906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60" y="3162382"/>
            <a:ext cx="8293994" cy="141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67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8- Percentual de estudantes que consideram que ”as referências bibliográficas indicadas pelos professores nos planos de ensino contribuíram para seus estudos e aprendizagem”.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590" name="Google Shape;1590;p67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591" name="Google Shape;1591;p67"/>
          <p:cNvGrpSpPr/>
          <p:nvPr/>
        </p:nvGrpSpPr>
        <p:grpSpPr>
          <a:xfrm>
            <a:off x="1025464" y="404665"/>
            <a:ext cx="7734937" cy="6264696"/>
            <a:chOff x="1025464" y="404664"/>
            <a:chExt cx="7734937" cy="6836205"/>
          </a:xfrm>
        </p:grpSpPr>
        <p:pic>
          <p:nvPicPr>
            <p:cNvPr id="1592" name="Google Shape;1592;p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15616" y="404664"/>
              <a:ext cx="7315200" cy="108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3" name="Google Shape;1593;p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25464" y="1486489"/>
              <a:ext cx="7495504" cy="1101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4" name="Google Shape;1594;p6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87624" y="2544599"/>
              <a:ext cx="7572777" cy="3451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5" name="Google Shape;1595;p6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28495" y="5914345"/>
              <a:ext cx="7289442" cy="1326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6" name="Google Shape;1596;p67"/>
          <p:cNvSpPr/>
          <p:nvPr/>
        </p:nvSpPr>
        <p:spPr>
          <a:xfrm>
            <a:off x="4385208" y="5528689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p67"/>
          <p:cNvSpPr/>
          <p:nvPr/>
        </p:nvSpPr>
        <p:spPr>
          <a:xfrm>
            <a:off x="4375698" y="3200262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8" name="Google Shape;1598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1851" y="3061341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68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8- Percentual de estudantes que consideram que ”as referências bibliográficas indicadas pelos professores nos planos de ensino contribuíram para seus estudos e aprendizagem”.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604" name="Google Shape;1604;p68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605" name="Google Shape;1605;p68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8- Percentual de estudantes que consideram que ”as referências bibliográficas indicadas pelos professores nos planos de ensino contribuíram para seus estudos e aprendizagem”.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6" name="Google Shape;160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550089"/>
            <a:ext cx="7933386" cy="708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584" y="1306396"/>
            <a:ext cx="7959144" cy="70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306" y="3175483"/>
            <a:ext cx="8371268" cy="1307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69"/>
          <p:cNvSpPr/>
          <p:nvPr/>
        </p:nvSpPr>
        <p:spPr>
          <a:xfrm>
            <a:off x="539750" y="179388"/>
            <a:ext cx="8208963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1" i="1" lang="pt-BR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Percepção Discente sobre as Condições do Processo Formativo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4" name="Google Shape;1614;p69"/>
          <p:cNvSpPr txBox="1"/>
          <p:nvPr/>
        </p:nvSpPr>
        <p:spPr>
          <a:xfrm>
            <a:off x="0" y="2443163"/>
            <a:ext cx="9144000" cy="3093154"/>
          </a:xfrm>
          <a:prstGeom prst="rect">
            <a:avLst/>
          </a:prstGeom>
          <a:solidFill>
            <a:srgbClr val="C8F9F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Questionário Socioeconômico do ENADE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NA-Oportunidades de ampliação da formação acadêmica e profissional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9=43* 10=44*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lang="pt-BR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corresponde</a:t>
            </a:r>
            <a:r>
              <a:rPr b="1" lang="pt-BR" sz="15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pt-BR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ao número do questionário do estudante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5" name="Google Shape;161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4637" y="5877272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7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7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1" name="Google Shape;841;p7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2" name="Google Shape;842;p7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843" name="Google Shape;843;p7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7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7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6" name="Google Shape;846;p7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7" name="Google Shape;847;p7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7"/>
          <p:cNvSpPr/>
          <p:nvPr/>
        </p:nvSpPr>
        <p:spPr>
          <a:xfrm>
            <a:off x="107504" y="1535301"/>
            <a:ext cx="8928992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Enade</a:t>
            </a: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deve ser entendido como o processo regulatório (AVALIAÇÃO) mais relevante direcionado aos cursos de graduação. 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Abrangência:</a:t>
            </a: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maioria dos cursos participa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Impacto: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prova de conteúdos permitem a formulação de juízo de valor PPC e DCN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questionário do aluno: Avaliação organização didático-pedagógica/Infraestrutura e instalações físicas/Oportunidades de ampliação da formação acadêmica e profissional do curso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714375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Insumos fundamentais avaliação ensino superior: </a:t>
            </a:r>
            <a:endParaRPr/>
          </a:p>
          <a:p>
            <a:pPr indent="0" lvl="0" marL="714375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Conceito Enade</a:t>
            </a:r>
            <a:endParaRPr/>
          </a:p>
          <a:p>
            <a:pPr indent="0" lvl="0" marL="714375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Conceito Preliminar de Curso (CPC)</a:t>
            </a:r>
            <a:endParaRPr/>
          </a:p>
          <a:p>
            <a:pPr indent="0" lvl="0" marL="714375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 Índice Geral de Cursos Avaliados da Instituição (IGC).</a:t>
            </a:r>
            <a:endParaRPr i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p70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9- Percentual de estudantes que consideram que ”foram oferecidas oportunidades para os estudantes participarem de programas, projetos ou atividades de extensão universitária”.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621" name="Google Shape;1621;p70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622" name="Google Shape;1622;p70"/>
          <p:cNvGrpSpPr/>
          <p:nvPr/>
        </p:nvGrpSpPr>
        <p:grpSpPr>
          <a:xfrm>
            <a:off x="655170" y="476672"/>
            <a:ext cx="7729964" cy="6284441"/>
            <a:chOff x="655170" y="476672"/>
            <a:chExt cx="7729964" cy="6694927"/>
          </a:xfrm>
        </p:grpSpPr>
        <p:pic>
          <p:nvPicPr>
            <p:cNvPr id="1623" name="Google Shape;1623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3568" y="476672"/>
              <a:ext cx="7701566" cy="1165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4" name="Google Shape;1624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55170" y="1669254"/>
              <a:ext cx="7572777" cy="1255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5" name="Google Shape;1625;p7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3568" y="2951988"/>
              <a:ext cx="7418231" cy="212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6" name="Google Shape;1626;p7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11136" y="5877272"/>
              <a:ext cx="7263685" cy="12943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7" name="Google Shape;1627;p7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99592" y="3160028"/>
              <a:ext cx="6954592" cy="27110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8" name="Google Shape;1628;p70"/>
          <p:cNvSpPr/>
          <p:nvPr/>
        </p:nvSpPr>
        <p:spPr>
          <a:xfrm>
            <a:off x="4003305" y="2201290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9" name="Google Shape;1629;p70"/>
          <p:cNvSpPr/>
          <p:nvPr/>
        </p:nvSpPr>
        <p:spPr>
          <a:xfrm>
            <a:off x="4003305" y="6551591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0" name="Google Shape;1630;p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27947" y="3228452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71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9- Percentual de estudantes que consideram que ”foram oferecidas oportunidades para os estudantes participarem de programas, projetos ou atividades de extensão universitária”.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636" name="Google Shape;1636;p71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637" name="Google Shape;1637;p71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9- Percentual de estudantes que consideram que ”foram oferecidas oportunidades para os estudantes participarem de programas, projetos ou atividades de extensão universitária”.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" name="Google Shape;163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7695" y="701415"/>
            <a:ext cx="7856113" cy="1822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584" y="3462063"/>
            <a:ext cx="7881870" cy="1320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72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10- Percentual de estudantes que consideram que ”foram oferecidas oportunidades para os estudantes participarem de projetos de iniciação científica e de atividades que estimularam a investigação acadêmica”.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645" name="Google Shape;1645;p72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646" name="Google Shape;1646;p72"/>
          <p:cNvGrpSpPr/>
          <p:nvPr/>
        </p:nvGrpSpPr>
        <p:grpSpPr>
          <a:xfrm>
            <a:off x="764616" y="456824"/>
            <a:ext cx="8042604" cy="6304290"/>
            <a:chOff x="764616" y="456823"/>
            <a:chExt cx="8042604" cy="6644585"/>
          </a:xfrm>
        </p:grpSpPr>
        <p:pic>
          <p:nvPicPr>
            <p:cNvPr id="1647" name="Google Shape;1647;p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52242" y="456823"/>
              <a:ext cx="7547020" cy="1171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8" name="Google Shape;1648;p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4616" y="1598983"/>
              <a:ext cx="7340958" cy="1326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9" name="Google Shape;1649;p7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7584" y="2924944"/>
              <a:ext cx="7289442" cy="6053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0" name="Google Shape;1650;p7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899592" y="3500959"/>
              <a:ext cx="7907628" cy="2350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1" name="Google Shape;1651;p7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67730" y="5813521"/>
              <a:ext cx="7160654" cy="12878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2" name="Google Shape;1652;p72"/>
          <p:cNvSpPr/>
          <p:nvPr/>
        </p:nvSpPr>
        <p:spPr>
          <a:xfrm>
            <a:off x="4060235" y="1586493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72"/>
          <p:cNvSpPr/>
          <p:nvPr/>
        </p:nvSpPr>
        <p:spPr>
          <a:xfrm>
            <a:off x="4074474" y="6546759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4" name="Google Shape;1654;p7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61558" y="3085696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73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10- Percentual de estudantes que consideram que ”foram oferecidas oportunidades para os estudantes participarem de projetos de iniciação científica e de atividades que estimularam a investigação acadêmica”.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660" name="Google Shape;1660;p73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661" name="Google Shape;1661;p73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10- Percentual de estudantes que consideram que ”foram oferecidas oportunidades para os estudantes participarem de projetos de iniciação científica e de atividades que estimularam a investigação acadêmica”.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2" name="Google Shape;1662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282" y="516116"/>
            <a:ext cx="8087932" cy="211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639" y="3268657"/>
            <a:ext cx="8216721" cy="138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74"/>
          <p:cNvSpPr/>
          <p:nvPr/>
        </p:nvSpPr>
        <p:spPr>
          <a:xfrm>
            <a:off x="539750" y="179388"/>
            <a:ext cx="8208963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1" i="1" lang="pt-BR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Percepção Discente sobre as Condições do Processo Formativo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74"/>
          <p:cNvSpPr txBox="1"/>
          <p:nvPr/>
        </p:nvSpPr>
        <p:spPr>
          <a:xfrm>
            <a:off x="0" y="3027363"/>
            <a:ext cx="9144000" cy="2539157"/>
          </a:xfrm>
          <a:prstGeom prst="rect">
            <a:avLst/>
          </a:prstGeom>
          <a:solidFill>
            <a:srgbClr val="C4EE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Questionário Socioeconômico do ENADE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NO- Organização didático‐pedagógica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11=47*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500"/>
              <a:buFont typeface="Arial"/>
              <a:buNone/>
            </a:pPr>
            <a:r>
              <a:rPr b="1" i="0" lang="pt-BR" sz="15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i="0" lang="pt-BR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corresponde</a:t>
            </a:r>
            <a:r>
              <a:rPr b="1" i="0" lang="pt-BR" sz="15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pt-BR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ao número do questionário do estudante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75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11- Percentual de estudantes que consideram que ”o curso favoreceu a articulação do conhecimento teórico com atividades práticas”.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675" name="Google Shape;1675;p75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676" name="Google Shape;1676;p75"/>
          <p:cNvGrpSpPr/>
          <p:nvPr/>
        </p:nvGrpSpPr>
        <p:grpSpPr>
          <a:xfrm>
            <a:off x="968152" y="620688"/>
            <a:ext cx="7601983" cy="6140425"/>
            <a:chOff x="968152" y="620688"/>
            <a:chExt cx="7601983" cy="6617357"/>
          </a:xfrm>
        </p:grpSpPr>
        <p:pic>
          <p:nvPicPr>
            <p:cNvPr id="1677" name="Google Shape;1677;p7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1600" y="620688"/>
              <a:ext cx="7598535" cy="1159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8" name="Google Shape;1678;p7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1600" y="1783235"/>
              <a:ext cx="7572777" cy="1313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9" name="Google Shape;1679;p7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68152" y="3096880"/>
              <a:ext cx="7315200" cy="1268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0" name="Google Shape;1680;p7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74631" y="4365449"/>
              <a:ext cx="7495504" cy="1596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1" name="Google Shape;1681;p7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010236" y="5963037"/>
              <a:ext cx="7521262" cy="12750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2" name="Google Shape;1682;p75"/>
          <p:cNvSpPr/>
          <p:nvPr/>
        </p:nvSpPr>
        <p:spPr>
          <a:xfrm>
            <a:off x="4198417" y="2882514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3" name="Google Shape;1683;p75"/>
          <p:cNvSpPr/>
          <p:nvPr/>
        </p:nvSpPr>
        <p:spPr>
          <a:xfrm>
            <a:off x="4198416" y="1003153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4" name="Google Shape;1684;p7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88424" y="3506984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76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11- Percentual de estudantes que consideram que ”o curso favoreceu a articulação do conhecimento teórico com atividades práticas”.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690" name="Google Shape;1690;p76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691" name="Google Shape;1691;p76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11- Percentual de estudantes que consideram que ”o curso favoreceu a articulação do conhecimento teórico com atividades práticas”.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2" name="Google Shape;169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059" y="637021"/>
            <a:ext cx="7933386" cy="19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059" y="3908268"/>
            <a:ext cx="8036417" cy="122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77"/>
          <p:cNvSpPr/>
          <p:nvPr/>
        </p:nvSpPr>
        <p:spPr>
          <a:xfrm>
            <a:off x="539750" y="179388"/>
            <a:ext cx="8208963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1" i="1" lang="pt-BR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Percepção Discente sobre as Condições do Processo Formativo</a:t>
            </a:r>
            <a:endParaRPr b="1" i="0" sz="3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9" name="Google Shape;1699;p77"/>
          <p:cNvSpPr txBox="1"/>
          <p:nvPr/>
        </p:nvSpPr>
        <p:spPr>
          <a:xfrm>
            <a:off x="0" y="2443163"/>
            <a:ext cx="9144000" cy="3093154"/>
          </a:xfrm>
          <a:prstGeom prst="rect">
            <a:avLst/>
          </a:prstGeom>
          <a:solidFill>
            <a:srgbClr val="C8F9FC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Questionário Socioeconômico do ENADE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1" i="0" lang="pt-BR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NA-Oportunidades de ampliação da formação acadêmica e profissional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b="0" i="0" lang="pt-BR" sz="3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12=52* 13=53*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b="1" lang="pt-BR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corresponde</a:t>
            </a:r>
            <a:r>
              <a:rPr b="1" lang="pt-BR" sz="15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pt-BR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ao número do questionário do estudante</a:t>
            </a:r>
            <a:endParaRPr b="0" i="0" sz="3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78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12- Percentual de estudantes que consideram que ”foram oferecidas oportunidades para os estudantes realizarem intercâmbios e/ou estágios no país”.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705" name="Google Shape;1705;p78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706" name="Google Shape;1706;p78"/>
          <p:cNvGrpSpPr/>
          <p:nvPr/>
        </p:nvGrpSpPr>
        <p:grpSpPr>
          <a:xfrm>
            <a:off x="683568" y="404664"/>
            <a:ext cx="7593270" cy="6356449"/>
            <a:chOff x="683568" y="404664"/>
            <a:chExt cx="7593270" cy="6516145"/>
          </a:xfrm>
        </p:grpSpPr>
        <p:pic>
          <p:nvPicPr>
            <p:cNvPr id="1707" name="Google Shape;1707;p7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55576" y="404664"/>
              <a:ext cx="7521262" cy="1171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8" name="Google Shape;1708;p7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3568" y="1556792"/>
              <a:ext cx="7418231" cy="1287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9" name="Google Shape;1709;p7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3568" y="2844679"/>
              <a:ext cx="7443989" cy="2195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0" name="Google Shape;1710;p7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0268" y="5002427"/>
              <a:ext cx="7315200" cy="695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1" name="Google Shape;1711;p7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50268" y="5665119"/>
              <a:ext cx="7186411" cy="1255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2" name="Google Shape;1712;p78"/>
          <p:cNvSpPr/>
          <p:nvPr/>
        </p:nvSpPr>
        <p:spPr>
          <a:xfrm>
            <a:off x="3923928" y="6368085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3" name="Google Shape;1713;p78"/>
          <p:cNvSpPr/>
          <p:nvPr/>
        </p:nvSpPr>
        <p:spPr>
          <a:xfrm>
            <a:off x="3916109" y="1881983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78"/>
          <p:cNvSpPr/>
          <p:nvPr/>
        </p:nvSpPr>
        <p:spPr>
          <a:xfrm>
            <a:off x="3923927" y="1161397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5" name="Google Shape;1715;p78"/>
          <p:cNvSpPr/>
          <p:nvPr/>
        </p:nvSpPr>
        <p:spPr>
          <a:xfrm>
            <a:off x="3925440" y="5798697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6" name="Google Shape;1716;p7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76838" y="3185318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79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12- Percentual de estudantes que consideram que ”foram oferecidas oportunidades para os estudantes realizarem intercâmbios e/ou estágios no país”.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722" name="Google Shape;1722;p79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723" name="Google Shape;1723;p79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12- Percentual de estudantes que consideram que ”foram oferecidas oportunidades para os estudantes realizarem intercâmbios e/ou estágios no país”.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4" name="Google Shape;1724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552" y="620688"/>
            <a:ext cx="7830355" cy="126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5459" y="1909448"/>
            <a:ext cx="7753082" cy="39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1786" y="3240385"/>
            <a:ext cx="8087932" cy="129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8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8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6" name="Google Shape;856;p8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7" name="Google Shape;857;p8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858" name="Google Shape;858;p8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8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1" name="Google Shape;861;p8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2" name="Google Shape;862;p8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8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8"/>
          <p:cNvSpPr/>
          <p:nvPr/>
        </p:nvSpPr>
        <p:spPr>
          <a:xfrm>
            <a:off x="-36512" y="2636912"/>
            <a:ext cx="9180512" cy="3046988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Enade 2020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PORTARIA Nº 14, DE 3 DE JANEIRO DE 2020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(GABINETE DO MINISTRO)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5" name="Google Shape;86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80"/>
          <p:cNvSpPr txBox="1"/>
          <p:nvPr>
            <p:ph type="title"/>
          </p:nvPr>
        </p:nvSpPr>
        <p:spPr>
          <a:xfrm>
            <a:off x="107504" y="96887"/>
            <a:ext cx="90364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13- Percentual de estudantes que consideram que ”foram oferecidas oportunidades para os estudantes realizarem intercâmbio e/ou estágios fora do país”. Campus Recife,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732" name="Google Shape;1732;p80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grpSp>
        <p:nvGrpSpPr>
          <p:cNvPr id="1733" name="Google Shape;1733;p80"/>
          <p:cNvGrpSpPr/>
          <p:nvPr/>
        </p:nvGrpSpPr>
        <p:grpSpPr>
          <a:xfrm>
            <a:off x="907205" y="436290"/>
            <a:ext cx="7572777" cy="6421710"/>
            <a:chOff x="907205" y="436290"/>
            <a:chExt cx="7572777" cy="6759870"/>
          </a:xfrm>
        </p:grpSpPr>
        <p:pic>
          <p:nvPicPr>
            <p:cNvPr id="1734" name="Google Shape;1734;p8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71600" y="436290"/>
              <a:ext cx="7443989" cy="11719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5" name="Google Shape;1735;p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34473" y="1608267"/>
              <a:ext cx="7237927" cy="13458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6" name="Google Shape;1736;p8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07205" y="2952571"/>
              <a:ext cx="7572777" cy="29428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7" name="Google Shape;1737;p8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91673" y="5895394"/>
              <a:ext cx="7160654" cy="130076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8" name="Google Shape;1738;p80"/>
          <p:cNvSpPr/>
          <p:nvPr/>
        </p:nvSpPr>
        <p:spPr>
          <a:xfrm>
            <a:off x="4139952" y="3717032"/>
            <a:ext cx="373583" cy="216024"/>
          </a:xfrm>
          <a:prstGeom prst="ellipse">
            <a:avLst/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80"/>
          <p:cNvSpPr/>
          <p:nvPr/>
        </p:nvSpPr>
        <p:spPr>
          <a:xfrm>
            <a:off x="4139951" y="1137447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80"/>
          <p:cNvSpPr/>
          <p:nvPr/>
        </p:nvSpPr>
        <p:spPr>
          <a:xfrm>
            <a:off x="4145347" y="1917948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1" name="Google Shape;1741;p80"/>
          <p:cNvSpPr/>
          <p:nvPr/>
        </p:nvSpPr>
        <p:spPr>
          <a:xfrm>
            <a:off x="4179853" y="6638000"/>
            <a:ext cx="373583" cy="209522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81"/>
          <p:cNvSpPr txBox="1"/>
          <p:nvPr>
            <p:ph type="title"/>
          </p:nvPr>
        </p:nvSpPr>
        <p:spPr>
          <a:xfrm>
            <a:off x="107504" y="96887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</a:rPr>
              <a:t>13- Percentual de estudantes que consideram que ”foram oferecidas oportunidades para os estudantes realizarem intercâmbio e/ou estágios fora do país”. Campus Caruaru, 2017</a:t>
            </a:r>
            <a:endParaRPr b="1" sz="1400">
              <a:solidFill>
                <a:srgbClr val="0070C0"/>
              </a:solidFill>
            </a:endParaRPr>
          </a:p>
        </p:txBody>
      </p:sp>
      <p:sp>
        <p:nvSpPr>
          <p:cNvPr id="1747" name="Google Shape;1747;p81"/>
          <p:cNvSpPr/>
          <p:nvPr/>
        </p:nvSpPr>
        <p:spPr>
          <a:xfrm>
            <a:off x="251520" y="6577607"/>
            <a:ext cx="37866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Fonte: Relatório da Instituição de Ensino Superior</a:t>
            </a:r>
            <a:endParaRPr/>
          </a:p>
        </p:txBody>
      </p:sp>
      <p:sp>
        <p:nvSpPr>
          <p:cNvPr id="1748" name="Google Shape;1748;p81"/>
          <p:cNvSpPr txBox="1"/>
          <p:nvPr/>
        </p:nvSpPr>
        <p:spPr>
          <a:xfrm>
            <a:off x="0" y="2709076"/>
            <a:ext cx="9036496" cy="419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None/>
            </a:pPr>
            <a:r>
              <a:rPr b="1" lang="pt-BR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13- Percentual de estudantes que consideram que ”foram oferecidas oportunidades para os estudantes realizarem intercâmbio e/ou estágios fora do país”. Campus Vitória, 2017</a:t>
            </a:r>
            <a:endParaRPr b="1" sz="1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9" name="Google Shape;174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149" y="516116"/>
            <a:ext cx="8165206" cy="2086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766" y="3356992"/>
            <a:ext cx="8190963" cy="166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82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6" name="Google Shape;1756;p82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57" name="Google Shape;1757;p82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58" name="Google Shape;1758;p82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759" name="Google Shape;1759;p82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Google Shape;1760;p82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1" name="Google Shape;1761;p82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62" name="Google Shape;1762;p82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63" name="Google Shape;1763;p82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4" name="Google Shape;1764;p82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5" name="Google Shape;1765;p82"/>
          <p:cNvSpPr/>
          <p:nvPr/>
        </p:nvSpPr>
        <p:spPr>
          <a:xfrm>
            <a:off x="-36512" y="2636912"/>
            <a:ext cx="9180512" cy="830997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Calibri"/>
              <a:buNone/>
            </a:pPr>
            <a:r>
              <a:rPr b="1" i="0" lang="pt-BR" sz="4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Plano de Ação Enade UFPE 2020</a:t>
            </a:r>
            <a:endParaRPr/>
          </a:p>
        </p:txBody>
      </p:sp>
      <p:sp>
        <p:nvSpPr>
          <p:cNvPr id="1766" name="Google Shape;1766;p82"/>
          <p:cNvSpPr/>
          <p:nvPr/>
        </p:nvSpPr>
        <p:spPr>
          <a:xfrm>
            <a:off x="179512" y="3682767"/>
            <a:ext cx="892899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pt-B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1- Protocolo das ações aos processos regulatórios do Exame Nacional de Desempenho dos Estudantes (Enade) junto aos cursos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pt-BR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2- Fluxograma operacional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2800" u="sng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https://www.ufpe.br/proacad/enade</a:t>
            </a:r>
            <a:r>
              <a:rPr i="1" lang="pt-BR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i="1" sz="2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7" name="Google Shape;1767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Google Shape;1768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2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" name="Google Shape;177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4" name="Google Shape;1774;p83"/>
          <p:cNvSpPr/>
          <p:nvPr/>
        </p:nvSpPr>
        <p:spPr>
          <a:xfrm>
            <a:off x="-252536" y="188640"/>
            <a:ext cx="9396536" cy="2016224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5" name="Google Shape;1775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2439" y="580526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32440" y="318452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60432" y="2028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84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3" name="Google Shape;1783;p84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84" name="Google Shape;1784;p84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85" name="Google Shape;1785;p84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786" name="Google Shape;1786;p84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787" name="Google Shape;1787;p84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Google Shape;1788;p84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9" name="Google Shape;1789;p84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90" name="Google Shape;1790;p84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1" name="Google Shape;1791;p84"/>
          <p:cNvSpPr/>
          <p:nvPr/>
        </p:nvSpPr>
        <p:spPr>
          <a:xfrm>
            <a:off x="107504" y="1268760"/>
            <a:ext cx="8928992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Preparatório à realização do Enade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 Parecer sobre o curso: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-Análise do resultado anterior do curso com foco nos conteúdos abordados em função do PPC e DCN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-Análise do resultado do Questionário do estudante na perspectiva de mapear fragilidades e potencialidades do curso.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Elaboração de Ações estratégicas a realização do Enade do ano corrente</a:t>
            </a: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poderá utilizar metodologias diversas, com vistas a conscientização do discente para a importância da participação no Enade. </a:t>
            </a:r>
            <a:endParaRPr b="1" i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2" name="Google Shape;1792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0435" y="308399"/>
            <a:ext cx="525000" cy="77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Google Shape;1793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05504" y="2988979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66930" y="3951103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5" name="Google Shape;1795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77318" y="5026377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85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85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2" name="Google Shape;1802;p85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03" name="Google Shape;1803;p85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804" name="Google Shape;1804;p85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805" name="Google Shape;1805;p8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6" name="Google Shape;1806;p85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07" name="Google Shape;1807;p85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08" name="Google Shape;1808;p85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9" name="Google Shape;1809;p85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0" name="Google Shape;1810;p85"/>
          <p:cNvSpPr/>
          <p:nvPr/>
        </p:nvSpPr>
        <p:spPr>
          <a:xfrm>
            <a:off x="-36512" y="2492896"/>
            <a:ext cx="9180512" cy="3354765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Parecer sobre o Curso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1-Análise do resultado anterior do curso com foco nos conteúdos abordados em função do PPC e DCN*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2-Análise do resultado do Questionário do estudante na perspectiva de mapear fragilidades e potencialidades do curso.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17365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Acessar Relatórios avaliativos por curso </a:t>
            </a:r>
            <a:r>
              <a:rPr lang="pt-BR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http://enadeies.inep.gov.br/enadeIes/enadeResultado/</a:t>
            </a:r>
            <a:r>
              <a:rPr lang="pt-B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1811" name="Google Shape;1811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3608" y="279330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2" name="Google Shape;1812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8376" y="4126402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7" name="Google Shape;1817;p86"/>
          <p:cNvPicPr preferRelativeResize="0"/>
          <p:nvPr/>
        </p:nvPicPr>
        <p:blipFill rotWithShape="1">
          <a:blip r:embed="rId3">
            <a:alphaModFix/>
          </a:blip>
          <a:srcRect b="0" l="10978" r="14021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18" name="Google Shape;1818;p86"/>
          <p:cNvSpPr/>
          <p:nvPr/>
        </p:nvSpPr>
        <p:spPr>
          <a:xfrm>
            <a:off x="5652120" y="2924944"/>
            <a:ext cx="936104" cy="576064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la de computador com texto preto sobre fundo branco&#10;&#10;Descrição gerada automaticamente" id="1823" name="Google Shape;1823;p87"/>
          <p:cNvPicPr preferRelativeResize="0"/>
          <p:nvPr/>
        </p:nvPicPr>
        <p:blipFill rotWithShape="1">
          <a:blip r:embed="rId3">
            <a:alphaModFix/>
          </a:blip>
          <a:srcRect b="0" l="13708" r="11293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Google Shape;1824;p87"/>
          <p:cNvSpPr/>
          <p:nvPr/>
        </p:nvSpPr>
        <p:spPr>
          <a:xfrm>
            <a:off x="1619672" y="2348880"/>
            <a:ext cx="720080" cy="72008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8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9" name="Google Shape;1829;p88"/>
          <p:cNvPicPr preferRelativeResize="0"/>
          <p:nvPr/>
        </p:nvPicPr>
        <p:blipFill rotWithShape="1">
          <a:blip r:embed="rId3">
            <a:alphaModFix/>
          </a:blip>
          <a:srcRect b="0" l="10530" r="14469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88"/>
          <p:cNvSpPr txBox="1"/>
          <p:nvPr/>
        </p:nvSpPr>
        <p:spPr>
          <a:xfrm>
            <a:off x="827584" y="4869160"/>
            <a:ext cx="7776864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Utilizar filtros: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Obs: Municípios: Recife ou Caruaru ou Vitória (a depender do curso)</a:t>
            </a:r>
            <a:endParaRPr/>
          </a:p>
        </p:txBody>
      </p:sp>
      <p:sp>
        <p:nvSpPr>
          <p:cNvPr id="1831" name="Google Shape;1831;p88"/>
          <p:cNvSpPr txBox="1"/>
          <p:nvPr/>
        </p:nvSpPr>
        <p:spPr>
          <a:xfrm>
            <a:off x="5724128" y="2420888"/>
            <a:ext cx="28803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 os cursos bacharelado Design buscar ano 2018 e para Educação Física ano 2016.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la de computador com texto preto sobre fundo branco&#10;&#10;Descrição gerada automaticamente" id="1836" name="Google Shape;1836;p89"/>
          <p:cNvPicPr preferRelativeResize="0"/>
          <p:nvPr/>
        </p:nvPicPr>
        <p:blipFill rotWithShape="1">
          <a:blip r:embed="rId3">
            <a:alphaModFix/>
          </a:blip>
          <a:srcRect b="0" l="12100" r="12900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37" name="Google Shape;1837;p89"/>
          <p:cNvSpPr/>
          <p:nvPr/>
        </p:nvSpPr>
        <p:spPr>
          <a:xfrm>
            <a:off x="8244408" y="3300298"/>
            <a:ext cx="648072" cy="72008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8" name="Google Shape;1838;p89"/>
          <p:cNvSpPr txBox="1"/>
          <p:nvPr/>
        </p:nvSpPr>
        <p:spPr>
          <a:xfrm>
            <a:off x="8194105" y="3347195"/>
            <a:ext cx="86409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9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3" name="Google Shape;873;p9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4" name="Google Shape;874;p9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sz="1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875" name="Google Shape;875;p9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9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9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8" name="Google Shape;878;p9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9" name="Google Shape;879;p9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9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9"/>
          <p:cNvSpPr/>
          <p:nvPr/>
        </p:nvSpPr>
        <p:spPr>
          <a:xfrm>
            <a:off x="481732" y="1412776"/>
            <a:ext cx="4098652" cy="5078313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- Áreas relativas ao grau de </a:t>
            </a:r>
            <a:r>
              <a:rPr b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licenciatura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Artes Visuais;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Ciência da Computação;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Ciências Biológicas;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Ciências Sociais;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e) Educação Física;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f) Filosofia;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g) Física;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h) Geografia;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História;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j) Letras - Inglês;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k) Letras - Português;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l) Letras - Português e Espanhol;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m) Letras - Português e Inglês;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n) Matemática;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o) Música;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p) Pedagogia; 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q) Química.</a:t>
            </a:r>
            <a:endParaRPr/>
          </a:p>
        </p:txBody>
      </p:sp>
      <p:sp>
        <p:nvSpPr>
          <p:cNvPr id="883" name="Google Shape;883;p9"/>
          <p:cNvSpPr/>
          <p:nvPr/>
        </p:nvSpPr>
        <p:spPr>
          <a:xfrm>
            <a:off x="4731316" y="2204864"/>
            <a:ext cx="4176464" cy="3139321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II - Áreas relativas ao grau de </a:t>
            </a:r>
            <a:r>
              <a:rPr b="1"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bacharel</a:t>
            </a: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a) Ciência da Computação;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b) Ciências Biológicas;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c) Ciências Sociais;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d) Design;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e) Educação Física;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f) Filosofia;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g) Geografia;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h) História;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i) Química; 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j) Sistemas de Informação. [...]</a:t>
            </a:r>
            <a:endParaRPr/>
          </a:p>
        </p:txBody>
      </p:sp>
      <p:sp>
        <p:nvSpPr>
          <p:cNvPr id="884" name="Google Shape;884;p9"/>
          <p:cNvSpPr/>
          <p:nvPr/>
        </p:nvSpPr>
        <p:spPr>
          <a:xfrm>
            <a:off x="3297777" y="719012"/>
            <a:ext cx="269060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Art. 1º Cursos do Ciclo II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" name="Google Shape;1843;p90"/>
          <p:cNvPicPr preferRelativeResize="0"/>
          <p:nvPr/>
        </p:nvPicPr>
        <p:blipFill rotWithShape="1">
          <a:blip r:embed="rId3">
            <a:alphaModFix/>
          </a:blip>
          <a:srcRect b="0" l="15373" r="9626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44" name="Google Shape;1844;p90"/>
          <p:cNvSpPr txBox="1"/>
          <p:nvPr/>
        </p:nvSpPr>
        <p:spPr>
          <a:xfrm>
            <a:off x="7168548" y="2204864"/>
            <a:ext cx="208397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200">
                <a:solidFill>
                  <a:schemeClr val="lt1"/>
                </a:solidFill>
                <a:highlight>
                  <a:srgbClr val="0000FF"/>
                </a:highlight>
                <a:latin typeface="Calibri"/>
                <a:ea typeface="Calibri"/>
                <a:cs typeface="Calibri"/>
                <a:sym typeface="Calibri"/>
              </a:rPr>
              <a:t>Baixar o arquivo para análises mais detalhadas 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91"/>
          <p:cNvSpPr/>
          <p:nvPr/>
        </p:nvSpPr>
        <p:spPr>
          <a:xfrm>
            <a:off x="-36512" y="1480716"/>
            <a:ext cx="9180512" cy="4233851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rPr>
              <a:t>Tópicos relatório de Curso</a:t>
            </a:r>
            <a:endParaRPr/>
          </a:p>
          <a:p>
            <a:pPr indent="-476250" lvl="0" marL="7429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AutoNum type="arabicPeriod"/>
            </a:pPr>
            <a:r>
              <a:rPr lang="pt-BR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Conceito Enade 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76250" lvl="0" marL="7429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AutoNum type="arabicPeriod"/>
            </a:pPr>
            <a:r>
              <a:rPr lang="pt-BR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Desempenho dos estudantes na prova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76250" lvl="0" marL="7429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AutoNum type="arabicPeriod"/>
            </a:pPr>
            <a:r>
              <a:rPr lang="pt-BR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Percepção dos estudantes sobre a prova </a:t>
            </a:r>
            <a:endParaRPr/>
          </a:p>
          <a:p>
            <a:pPr indent="-476250" lvl="0" marL="7429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AutoNum type="arabicPeriod"/>
            </a:pPr>
            <a:r>
              <a:rPr lang="pt-BR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Resultado da Análise do Questionário do Estudante</a:t>
            </a:r>
            <a:endParaRPr/>
          </a:p>
          <a:p>
            <a:pPr indent="-476250" lvl="0" marL="7429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Calibri"/>
              <a:buAutoNum type="arabicPeriod"/>
            </a:pPr>
            <a:r>
              <a:rPr lang="pt-BR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Estatísticas das Questões da Prova e do Questionário do Estudante</a:t>
            </a:r>
            <a:endParaRPr/>
          </a:p>
          <a:p>
            <a:pPr indent="-476250" lvl="0" marL="742950" marR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AutoNum type="arabicPeriod"/>
            </a:pPr>
            <a:r>
              <a:rPr lang="pt-BR" sz="2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Considerações Finais</a:t>
            </a:r>
            <a:endParaRPr sz="4400">
              <a:solidFill>
                <a:srgbClr val="17365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0" name="Google Shape;1850;p91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1" name="Google Shape;1851;p91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52" name="Google Shape;1852;p91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53" name="Google Shape;1853;p91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854" name="Google Shape;1854;p91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855" name="Google Shape;1855;p9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6" name="Google Shape;1856;p91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7" name="Google Shape;1857;p91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58" name="Google Shape;1858;p91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9" name="Google Shape;1859;p91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0" name="Google Shape;1860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79330"/>
            <a:ext cx="769401" cy="113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Google Shape;1861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6574" y="702550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92"/>
          <p:cNvSpPr txBox="1"/>
          <p:nvPr>
            <p:ph type="ctrTitle"/>
          </p:nvPr>
        </p:nvSpPr>
        <p:spPr>
          <a:xfrm>
            <a:off x="3490721" y="4248868"/>
            <a:ext cx="4206917" cy="10224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40"/>
              <a:buFont typeface="Calibri"/>
              <a:buNone/>
            </a:pPr>
            <a:r>
              <a:rPr lang="pt-BR" sz="3240"/>
              <a:t>Vamos ao trabalho???</a:t>
            </a:r>
            <a:endParaRPr sz="3240"/>
          </a:p>
        </p:txBody>
      </p:sp>
      <p:sp>
        <p:nvSpPr>
          <p:cNvPr id="1867" name="Google Shape;1867;p92"/>
          <p:cNvSpPr/>
          <p:nvPr/>
        </p:nvSpPr>
        <p:spPr>
          <a:xfrm>
            <a:off x="0" y="2442068"/>
            <a:ext cx="2798064" cy="3551837"/>
          </a:xfrm>
          <a:custGeom>
            <a:rect b="b" l="l" r="r" t="t"/>
            <a:pathLst>
              <a:path extrusionOk="0" h="4735782" w="373075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8" name="Google Shape;1868;p92"/>
          <p:cNvSpPr/>
          <p:nvPr/>
        </p:nvSpPr>
        <p:spPr>
          <a:xfrm>
            <a:off x="811487" y="854001"/>
            <a:ext cx="3182112" cy="1840619"/>
          </a:xfrm>
          <a:custGeom>
            <a:rect b="b" l="l" r="r" t="t"/>
            <a:pathLst>
              <a:path extrusionOk="0" h="2454158" w="4242816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TRABALHO PARTICIPATIVO" id="1869" name="Google Shape;1869;p92"/>
          <p:cNvPicPr preferRelativeResize="0"/>
          <p:nvPr/>
        </p:nvPicPr>
        <p:blipFill rotWithShape="1">
          <a:blip r:embed="rId3">
            <a:alphaModFix/>
          </a:blip>
          <a:srcRect b="-3" l="14371" r="-3" t="0"/>
          <a:stretch/>
        </p:blipFill>
        <p:spPr>
          <a:xfrm>
            <a:off x="934931" y="857258"/>
            <a:ext cx="2935224" cy="1713918"/>
          </a:xfrm>
          <a:custGeom>
            <a:rect b="b" l="l" r="r" t="t"/>
            <a:pathLst>
              <a:path extrusionOk="0" h="2285234" w="3913632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Resultado de imagem para TRABALHO PARTICIPATIVO" id="1870" name="Google Shape;1870;p92"/>
          <p:cNvPicPr preferRelativeResize="0"/>
          <p:nvPr/>
        </p:nvPicPr>
        <p:blipFill rotWithShape="1">
          <a:blip r:embed="rId4">
            <a:alphaModFix/>
          </a:blip>
          <a:srcRect b="0" l="22346" r="21725" t="0"/>
          <a:stretch/>
        </p:blipFill>
        <p:spPr>
          <a:xfrm>
            <a:off x="15" y="2566654"/>
            <a:ext cx="2673464" cy="3427251"/>
          </a:xfrm>
          <a:custGeom>
            <a:rect b="b" l="l" r="r" t="t"/>
            <a:pathLst>
              <a:path extrusionOk="0" h="4569668" w="356463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71" name="Google Shape;1871;p92"/>
          <p:cNvSpPr/>
          <p:nvPr/>
        </p:nvSpPr>
        <p:spPr>
          <a:xfrm>
            <a:off x="4010459" y="1319181"/>
            <a:ext cx="2386584" cy="23865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TRABALHO PARTICIPATIVO virtual" id="1872" name="Google Shape;1872;p92"/>
          <p:cNvPicPr preferRelativeResize="0"/>
          <p:nvPr/>
        </p:nvPicPr>
        <p:blipFill rotWithShape="1">
          <a:blip r:embed="rId5">
            <a:alphaModFix/>
          </a:blip>
          <a:srcRect b="3" l="25521" r="25418" t="0"/>
          <a:stretch/>
        </p:blipFill>
        <p:spPr>
          <a:xfrm>
            <a:off x="4133903" y="1442625"/>
            <a:ext cx="2139696" cy="2139696"/>
          </a:xfrm>
          <a:custGeom>
            <a:rect b="b" l="l" r="r" t="t"/>
            <a:pathLst>
              <a:path extrusionOk="0" h="2852928" w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73" name="Google Shape;1873;p92"/>
          <p:cNvSpPr/>
          <p:nvPr/>
        </p:nvSpPr>
        <p:spPr>
          <a:xfrm>
            <a:off x="6564426" y="854002"/>
            <a:ext cx="2579574" cy="2838868"/>
          </a:xfrm>
          <a:custGeom>
            <a:rect b="b" l="l" r="r" t="t"/>
            <a:pathLst>
              <a:path extrusionOk="0" h="3785157" w="3439432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mãos a obra" id="1874" name="Google Shape;1874;p92"/>
          <p:cNvPicPr preferRelativeResize="0"/>
          <p:nvPr/>
        </p:nvPicPr>
        <p:blipFill rotWithShape="1">
          <a:blip r:embed="rId6">
            <a:alphaModFix/>
          </a:blip>
          <a:srcRect b="0" l="13762" r="24945" t="0"/>
          <a:stretch/>
        </p:blipFill>
        <p:spPr>
          <a:xfrm>
            <a:off x="6689071" y="854002"/>
            <a:ext cx="2454929" cy="2714224"/>
          </a:xfrm>
          <a:custGeom>
            <a:rect b="b" l="l" r="r" t="t"/>
            <a:pathLst>
              <a:path extrusionOk="0" h="3618965" w="3273238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93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la de computador com texto preto sobre fundo branco&#10;&#10;Descrição gerada automaticamente" id="1880" name="Google Shape;1880;p93"/>
          <p:cNvPicPr preferRelativeResize="0"/>
          <p:nvPr/>
        </p:nvPicPr>
        <p:blipFill rotWithShape="1">
          <a:blip r:embed="rId3">
            <a:alphaModFix amt="50000"/>
          </a:blip>
          <a:srcRect b="0" l="12547" r="12453" t="0"/>
          <a:stretch/>
        </p:blipFill>
        <p:spPr>
          <a:xfrm>
            <a:off x="20" y="1"/>
            <a:ext cx="9143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81" name="Google Shape;1881;p93"/>
          <p:cNvSpPr txBox="1"/>
          <p:nvPr>
            <p:ph type="title"/>
          </p:nvPr>
        </p:nvSpPr>
        <p:spPr>
          <a:xfrm>
            <a:off x="539552" y="2060848"/>
            <a:ext cx="7886700" cy="290051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Calibri"/>
              <a:buNone/>
            </a:pPr>
            <a:r>
              <a:rPr b="1" lang="pt-BR" sz="3959">
                <a:solidFill>
                  <a:schemeClr val="lt1"/>
                </a:solidFill>
              </a:rPr>
              <a:t>Plano de Ação Enade/UFPE</a:t>
            </a:r>
            <a:br>
              <a:rPr b="1" lang="pt-BR" sz="3959">
                <a:solidFill>
                  <a:schemeClr val="lt1"/>
                </a:solidFill>
              </a:rPr>
            </a:br>
            <a:r>
              <a:rPr b="1" lang="pt-BR" sz="3959">
                <a:solidFill>
                  <a:schemeClr val="lt1"/>
                </a:solidFill>
              </a:rPr>
              <a:t>Ano II do Ciclo Avaliativo do Enade.</a:t>
            </a:r>
            <a:br>
              <a:rPr b="1" lang="pt-BR" sz="3959">
                <a:solidFill>
                  <a:schemeClr val="lt1"/>
                </a:solidFill>
              </a:rPr>
            </a:br>
            <a:br>
              <a:rPr b="1" i="1" lang="pt-BR" sz="3959">
                <a:solidFill>
                  <a:schemeClr val="lt1"/>
                </a:solidFill>
              </a:rPr>
            </a:br>
            <a:r>
              <a:rPr b="1" i="1" lang="pt-BR" sz="3959">
                <a:solidFill>
                  <a:schemeClr val="lt1"/>
                </a:solidFill>
              </a:rPr>
              <a:t>Roteiro eletrônico para construção de parecer do Curso. </a:t>
            </a:r>
            <a:endParaRPr/>
          </a:p>
        </p:txBody>
      </p:sp>
      <p:pic>
        <p:nvPicPr>
          <p:cNvPr id="1882" name="Google Shape;1882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86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9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8" name="Google Shape;1888;p94"/>
          <p:cNvSpPr/>
          <p:nvPr/>
        </p:nvSpPr>
        <p:spPr>
          <a:xfrm rot="2700000">
            <a:off x="-1568333" y="4353289"/>
            <a:ext cx="3655570" cy="1984820"/>
          </a:xfrm>
          <a:custGeom>
            <a:rect b="b" l="l" r="r" t="t"/>
            <a:pathLst>
              <a:path extrusionOk="0" h="1981337" w="2736866">
                <a:moveTo>
                  <a:pt x="0" y="0"/>
                </a:moveTo>
                <a:lnTo>
                  <a:pt x="2736866" y="0"/>
                </a:lnTo>
                <a:lnTo>
                  <a:pt x="2736866" y="1225808"/>
                </a:lnTo>
                <a:lnTo>
                  <a:pt x="1981337" y="1981337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94"/>
          <p:cNvSpPr/>
          <p:nvPr/>
        </p:nvSpPr>
        <p:spPr>
          <a:xfrm rot="2700000">
            <a:off x="1734542" y="4579442"/>
            <a:ext cx="4070846" cy="3053135"/>
          </a:xfrm>
          <a:custGeom>
            <a:rect b="b" l="l" r="r" t="t"/>
            <a:pathLst>
              <a:path extrusionOk="0" h="4070846" w="4070846">
                <a:moveTo>
                  <a:pt x="0" y="0"/>
                </a:moveTo>
                <a:lnTo>
                  <a:pt x="4070846" y="0"/>
                </a:lnTo>
                <a:lnTo>
                  <a:pt x="4070846" y="1063476"/>
                </a:lnTo>
                <a:lnTo>
                  <a:pt x="1063476" y="4070846"/>
                </a:lnTo>
                <a:lnTo>
                  <a:pt x="0" y="4070846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Google Shape;1890;p94"/>
          <p:cNvSpPr/>
          <p:nvPr/>
        </p:nvSpPr>
        <p:spPr>
          <a:xfrm flipH="1" rot="-2700000">
            <a:off x="5950446" y="1372793"/>
            <a:ext cx="4601475" cy="5537781"/>
          </a:xfrm>
          <a:custGeom>
            <a:rect b="b" l="l" r="r" t="t"/>
            <a:pathLst>
              <a:path extrusionOk="0" h="5537781" w="6135300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considerações finais" id="1891" name="Google Shape;1891;p94"/>
          <p:cNvPicPr preferRelativeResize="0"/>
          <p:nvPr/>
        </p:nvPicPr>
        <p:blipFill rotWithShape="1">
          <a:blip r:embed="rId3">
            <a:alphaModFix/>
          </a:blip>
          <a:srcRect b="4125" l="0" r="3" t="0"/>
          <a:stretch/>
        </p:blipFill>
        <p:spPr>
          <a:xfrm>
            <a:off x="4572000" y="1"/>
            <a:ext cx="3576726" cy="3429243"/>
          </a:xfrm>
          <a:custGeom>
            <a:rect b="b" l="l" r="r" t="t"/>
            <a:pathLst>
              <a:path extrusionOk="0" h="3429243" w="4768968">
                <a:moveTo>
                  <a:pt x="1044759" y="0"/>
                </a:moveTo>
                <a:lnTo>
                  <a:pt x="3724209" y="0"/>
                </a:lnTo>
                <a:lnTo>
                  <a:pt x="4768968" y="1044760"/>
                </a:lnTo>
                <a:lnTo>
                  <a:pt x="2384484" y="3429243"/>
                </a:lnTo>
                <a:lnTo>
                  <a:pt x="0" y="10447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92" name="Google Shape;1892;p94"/>
          <p:cNvSpPr/>
          <p:nvPr/>
        </p:nvSpPr>
        <p:spPr>
          <a:xfrm rot="2700000">
            <a:off x="2885915" y="2164437"/>
            <a:ext cx="3372170" cy="25291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3" name="Google Shape;1893;p94"/>
          <p:cNvSpPr/>
          <p:nvPr/>
        </p:nvSpPr>
        <p:spPr>
          <a:xfrm rot="-8100000">
            <a:off x="1128649" y="1721726"/>
            <a:ext cx="1073226" cy="804920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Resultado de imagem para considerações finais" id="1894" name="Google Shape;1894;p94"/>
          <p:cNvPicPr preferRelativeResize="0"/>
          <p:nvPr/>
        </p:nvPicPr>
        <p:blipFill rotWithShape="1">
          <a:blip r:embed="rId4">
            <a:alphaModFix/>
          </a:blip>
          <a:srcRect b="4224" l="0" r="3" t="30"/>
          <a:stretch/>
        </p:blipFill>
        <p:spPr>
          <a:xfrm>
            <a:off x="991244" y="3433346"/>
            <a:ext cx="3576726" cy="3424654"/>
          </a:xfrm>
          <a:custGeom>
            <a:rect b="b" l="l" r="r" t="t"/>
            <a:pathLst>
              <a:path extrusionOk="0" h="3424654" w="4768968">
                <a:moveTo>
                  <a:pt x="2384485" y="0"/>
                </a:moveTo>
                <a:lnTo>
                  <a:pt x="4768968" y="2384485"/>
                </a:lnTo>
                <a:lnTo>
                  <a:pt x="3728799" y="3424654"/>
                </a:lnTo>
                <a:lnTo>
                  <a:pt x="1040170" y="3424654"/>
                </a:lnTo>
                <a:lnTo>
                  <a:pt x="0" y="238448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895" name="Google Shape;1895;p94"/>
          <p:cNvSpPr/>
          <p:nvPr/>
        </p:nvSpPr>
        <p:spPr>
          <a:xfrm rot="2700000">
            <a:off x="2447277" y="1835459"/>
            <a:ext cx="4249446" cy="3187083"/>
          </a:xfrm>
          <a:prstGeom prst="frame">
            <a:avLst>
              <a:gd fmla="val 1195" name="adj1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6" name="Google Shape;1896;p94"/>
          <p:cNvSpPr txBox="1"/>
          <p:nvPr>
            <p:ph type="ctrTitle"/>
          </p:nvPr>
        </p:nvSpPr>
        <p:spPr>
          <a:xfrm>
            <a:off x="3215143" y="2761554"/>
            <a:ext cx="2713713" cy="13457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2400"/>
              <a:buFont typeface="Calibri"/>
              <a:buNone/>
            </a:pPr>
            <a:r>
              <a:rPr lang="pt-BR" sz="2400">
                <a:solidFill>
                  <a:srgbClr val="080808"/>
                </a:solidFill>
              </a:rPr>
              <a:t>Considerações finais </a:t>
            </a:r>
            <a:endParaRPr/>
          </a:p>
        </p:txBody>
      </p:sp>
      <p:sp>
        <p:nvSpPr>
          <p:cNvPr id="1897" name="Google Shape;1897;p94"/>
          <p:cNvSpPr/>
          <p:nvPr/>
        </p:nvSpPr>
        <p:spPr>
          <a:xfrm rot="10800000">
            <a:off x="89211" y="-1"/>
            <a:ext cx="4317784" cy="2878523"/>
          </a:xfrm>
          <a:prstGeom prst="triangle">
            <a:avLst>
              <a:gd fmla="val 50000" name="adj"/>
            </a:avLst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8" name="Google Shape;1898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5682" y="3860850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16685" y="2300149"/>
            <a:ext cx="487363" cy="487363"/>
          </a:xfrm>
          <a:prstGeom prst="rect">
            <a:avLst/>
          </a:prstGeom>
          <a:noFill/>
          <a:ln>
            <a:noFill/>
          </a:ln>
        </p:spPr>
      </p:pic>
      <p:sp>
        <p:nvSpPr>
          <p:cNvPr id="1900" name="Google Shape;1900;p94"/>
          <p:cNvSpPr/>
          <p:nvPr/>
        </p:nvSpPr>
        <p:spPr>
          <a:xfrm>
            <a:off x="5919514" y="6334950"/>
            <a:ext cx="30348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rPr>
              <a:t>coordaval.proacad@ufpe.br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95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6" name="Google Shape;1906;p95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07" name="Google Shape;1907;p95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08" name="Google Shape;1908;p95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909" name="Google Shape;1909;p95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910" name="Google Shape;1910;p9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1" name="Google Shape;1911;p95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2" name="Google Shape;1912;p95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13" name="Google Shape;1913;p95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95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5" name="Google Shape;1915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95"/>
          <p:cNvSpPr/>
          <p:nvPr/>
        </p:nvSpPr>
        <p:spPr>
          <a:xfrm>
            <a:off x="-36512" y="3140968"/>
            <a:ext cx="9180512" cy="646331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O que pode ser feito? Alguns conselhos... 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6D9F1"/>
        </a:solidFill>
      </p:bgPr>
    </p:bg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96"/>
          <p:cNvSpPr txBox="1"/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O que fazer para melhorar no curto prazo?</a:t>
            </a:r>
            <a:endParaRPr/>
          </a:p>
        </p:txBody>
      </p:sp>
      <p:sp>
        <p:nvSpPr>
          <p:cNvPr id="1922" name="Google Shape;1922;p96"/>
          <p:cNvSpPr txBox="1"/>
          <p:nvPr>
            <p:ph idx="1" type="body"/>
          </p:nvPr>
        </p:nvSpPr>
        <p:spPr>
          <a:xfrm>
            <a:off x="107504" y="1052512"/>
            <a:ext cx="8928992" cy="5805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pt-BR"/>
              <a:t>1) Sensibilizar e orientar os estudantes que vão fazer o ENADE em 2020  com ênfase: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a) no preenchimento do questionário do estudante(ANEXO 1) </a:t>
            </a:r>
            <a:r>
              <a:rPr b="1" lang="pt-BR"/>
              <a:t>Período: aguardar edital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pt-BR"/>
              <a:t>b) para fazerem a prova querendo obter boa nota</a:t>
            </a:r>
            <a:endParaRPr/>
          </a:p>
          <a:p>
            <a:pPr indent="-285750" lvl="1" marL="742950" rtl="0" algn="just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t-BR" sz="2400"/>
              <a:t>Qual é o peso das partes da prova? Formação Geral (FG). Composta de 10 questões, sendo 8 de múltipla escolha e 2 discursivas = 25% Componentes Específicos (CE). Composta de 30 questões, sendo 27 de múltipla escolha e 3 discursivas = 75%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BR"/>
              <a:t>2) Sensibilizar e orientar os professores que estão ministrando disciplinas aos alunos concluintes para os incentivarem a levar a sério o ENADE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BR"/>
              <a:t>3) Criar estratégias inovadoras e participativas à preparação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6D9F1"/>
        </a:solidFill>
      </p:bgPr>
    </p:bg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97"/>
          <p:cNvSpPr txBox="1"/>
          <p:nvPr>
            <p:ph type="title"/>
          </p:nvPr>
        </p:nvSpPr>
        <p:spPr>
          <a:xfrm>
            <a:off x="0" y="274638"/>
            <a:ext cx="90360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O que fazer para melhorar no curto prazo?</a:t>
            </a:r>
            <a:endParaRPr/>
          </a:p>
        </p:txBody>
      </p:sp>
      <p:sp>
        <p:nvSpPr>
          <p:cNvPr id="1928" name="Google Shape;1928;p9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 startAt="3"/>
            </a:pPr>
            <a:r>
              <a:rPr lang="pt-BR"/>
              <a:t>Sensibilizar e orientar os coordenadores dos cursos que vão fazer o ENADE 2020 no preenchimento do questionário do coordenador , que tem por objetivo coletar informações que permitam caracterizar o perfil tanto dos gestores quanto dos projetos formativos das áreas participantes do Enade</a:t>
            </a:r>
            <a:endParaRPr/>
          </a:p>
          <a:p>
            <a:pPr indent="-514350" lvl="0" marL="51435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pt-BR"/>
              <a:t>Período: aguardar edital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98"/>
          <p:cNvSpPr/>
          <p:nvPr/>
        </p:nvSpPr>
        <p:spPr>
          <a:xfrm flipH="1" rot="10800000">
            <a:off x="0" y="-27384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4" name="Google Shape;1934;p98"/>
          <p:cNvSpPr/>
          <p:nvPr/>
        </p:nvSpPr>
        <p:spPr>
          <a:xfrm rot="10800000">
            <a:off x="8240712" y="116632"/>
            <a:ext cx="939800" cy="2638425"/>
          </a:xfrm>
          <a:prstGeom prst="triangle">
            <a:avLst>
              <a:gd fmla="val 0" name="adj"/>
            </a:avLst>
          </a:prstGeom>
          <a:solidFill>
            <a:srgbClr val="74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5" name="Google Shape;1935;p98"/>
          <p:cNvCxnSpPr/>
          <p:nvPr/>
        </p:nvCxnSpPr>
        <p:spPr>
          <a:xfrm flipH="1" rot="10800000">
            <a:off x="0" y="44624"/>
            <a:ext cx="9144000" cy="17145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6" name="Google Shape;1936;p98"/>
          <p:cNvSpPr txBox="1"/>
          <p:nvPr/>
        </p:nvSpPr>
        <p:spPr>
          <a:xfrm>
            <a:off x="-70421" y="193452"/>
            <a:ext cx="9178925" cy="10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_PROACAD" id="1937" name="Google Shape;1937;p98"/>
          <p:cNvPicPr preferRelativeResize="0"/>
          <p:nvPr/>
        </p:nvPicPr>
        <p:blipFill rotWithShape="1">
          <a:blip r:embed="rId3">
            <a:alphaModFix/>
          </a:blip>
          <a:srcRect b="19379" l="10458" r="12745" t="21683"/>
          <a:stretch/>
        </p:blipFill>
        <p:spPr>
          <a:xfrm>
            <a:off x="6851153" y="252065"/>
            <a:ext cx="146526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938" name="Google Shape;1938;p98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9" name="Google Shape;1939;p98"/>
          <p:cNvSpPr/>
          <p:nvPr/>
        </p:nvSpPr>
        <p:spPr>
          <a:xfrm>
            <a:off x="180975" y="1459632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0" name="Google Shape;1940;p98"/>
          <p:cNvCxnSpPr/>
          <p:nvPr/>
        </p:nvCxnSpPr>
        <p:spPr>
          <a:xfrm>
            <a:off x="0" y="6741368"/>
            <a:ext cx="9144000" cy="0"/>
          </a:xfrm>
          <a:prstGeom prst="straightConnector1">
            <a:avLst/>
          </a:prstGeom>
          <a:noFill/>
          <a:ln cap="flat" cmpd="sng" w="254000">
            <a:solidFill>
              <a:srgbClr val="82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41" name="Google Shape;1941;p98"/>
          <p:cNvSpPr/>
          <p:nvPr/>
        </p:nvSpPr>
        <p:spPr>
          <a:xfrm>
            <a:off x="-12502" y="6195397"/>
            <a:ext cx="4584502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2" name="Google Shape;1942;p98"/>
          <p:cNvSpPr/>
          <p:nvPr/>
        </p:nvSpPr>
        <p:spPr>
          <a:xfrm flipH="1">
            <a:off x="4580384" y="6195397"/>
            <a:ext cx="4600128" cy="401955"/>
          </a:xfrm>
          <a:prstGeom prst="triangle">
            <a:avLst>
              <a:gd fmla="val 0" name="adj"/>
            </a:avLst>
          </a:prstGeom>
          <a:solidFill>
            <a:srgbClr val="D8D8D8"/>
          </a:solidFill>
          <a:ln cap="flat" cmpd="sng" w="25400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3" name="Google Shape;1943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608" y="207322"/>
            <a:ext cx="769401" cy="1133446"/>
          </a:xfrm>
          <a:prstGeom prst="rect">
            <a:avLst/>
          </a:prstGeom>
          <a:noFill/>
          <a:ln>
            <a:noFill/>
          </a:ln>
        </p:spPr>
      </p:pic>
      <p:sp>
        <p:nvSpPr>
          <p:cNvPr id="1944" name="Google Shape;1944;p98"/>
          <p:cNvSpPr/>
          <p:nvPr/>
        </p:nvSpPr>
        <p:spPr>
          <a:xfrm>
            <a:off x="-36512" y="3140968"/>
            <a:ext cx="9180512" cy="1200329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ANEXO 1 – Questionário do estudante (questões avaliativas do curso e instituição)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99"/>
          <p:cNvSpPr/>
          <p:nvPr/>
        </p:nvSpPr>
        <p:spPr>
          <a:xfrm>
            <a:off x="539750" y="179388"/>
            <a:ext cx="8208963" cy="1077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b="1" i="1" lang="pt-BR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Percepção Discente sobre as Condições do Processo Formativo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99"/>
          <p:cNvSpPr txBox="1"/>
          <p:nvPr/>
        </p:nvSpPr>
        <p:spPr>
          <a:xfrm>
            <a:off x="0" y="3027363"/>
            <a:ext cx="9144000" cy="2308225"/>
          </a:xfrm>
          <a:prstGeom prst="rect">
            <a:avLst/>
          </a:prstGeom>
          <a:solidFill>
            <a:srgbClr val="C4EE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Questionário Socioeconômico do ENADE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NO- Organização didático‐pedagógica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27-40; 42; 47-51; 55; 57 e 66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Fluxo">
  <a:themeElements>
    <a:clrScheme name="Flux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3_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2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Fluxo">
  <a:themeElements>
    <a:clrScheme name="Flux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9_Tema do Office">
  <a:themeElements>
    <a:clrScheme name="Concurso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7_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4_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5_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Tema do Office">
  <a:themeElements>
    <a:clrScheme name="Concurso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Fluxo">
    <a:dk1>
      <a:srgbClr val="000000"/>
    </a:dk1>
    <a:lt1>
      <a:srgbClr val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 xmlns:r="http://schemas.openxmlformats.org/officeDocument/2006/relationships">
  <a:clrScheme name="Fluxo">
    <a:dk1>
      <a:srgbClr val="000000"/>
    </a:dk1>
    <a:lt1>
      <a:srgbClr val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2020-05-05T12:49:56Z</dcterms:created>
  <dc:creator>Nilcema Figueiredo</dc:creator>
</cp:coreProperties>
</file>