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10" r:id="rId2"/>
    <p:sldId id="311" r:id="rId3"/>
    <p:sldId id="313" r:id="rId4"/>
    <p:sldId id="312" r:id="rId5"/>
    <p:sldId id="314" r:id="rId6"/>
    <p:sldId id="307" r:id="rId7"/>
    <p:sldId id="308" r:id="rId8"/>
    <p:sldId id="309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9C9B"/>
    <a:srgbClr val="830D19"/>
    <a:srgbClr val="E68F1E"/>
    <a:srgbClr val="730D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CB9803-DFF5-40DA-9E49-C13F99C891C3}" v="664" dt="2020-02-19T16:23:08.7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960" autoAdjust="0"/>
    <p:restoredTop sz="94660"/>
  </p:normalViewPr>
  <p:slideViewPr>
    <p:cSldViewPr>
      <p:cViewPr>
        <p:scale>
          <a:sx n="110" d="100"/>
          <a:sy n="110" d="100"/>
        </p:scale>
        <p:origin x="-156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C44F4-DD37-4C0C-BD44-730B743003D9}" type="datetimeFigureOut">
              <a:rPr lang="pt-BR" smtClean="0"/>
              <a:pPr/>
              <a:t>19/02/2020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43BA84-267E-471E-B0E0-6741DB7C7F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D32C-456A-488F-8EC4-38D2E622213D}" type="datetimeFigureOut">
              <a:rPr lang="pt-BR" smtClean="0"/>
              <a:pPr/>
              <a:t>19/02/2020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CAA1-E822-46B8-B472-A7F7D3C892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D32C-456A-488F-8EC4-38D2E622213D}" type="datetimeFigureOut">
              <a:rPr lang="pt-BR" smtClean="0"/>
              <a:pPr/>
              <a:t>19/02/2020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CAA1-E822-46B8-B472-A7F7D3C892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D32C-456A-488F-8EC4-38D2E622213D}" type="datetimeFigureOut">
              <a:rPr lang="pt-BR" smtClean="0"/>
              <a:pPr/>
              <a:t>19/02/2020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CAA1-E822-46B8-B472-A7F7D3C892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D32C-456A-488F-8EC4-38D2E622213D}" type="datetimeFigureOut">
              <a:rPr lang="pt-BR" smtClean="0"/>
              <a:pPr/>
              <a:t>19/02/2020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CAA1-E822-46B8-B472-A7F7D3C892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D32C-456A-488F-8EC4-38D2E622213D}" type="datetimeFigureOut">
              <a:rPr lang="pt-BR" smtClean="0"/>
              <a:pPr/>
              <a:t>19/02/2020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CAA1-E822-46B8-B472-A7F7D3C892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D32C-456A-488F-8EC4-38D2E622213D}" type="datetimeFigureOut">
              <a:rPr lang="pt-BR" smtClean="0"/>
              <a:pPr/>
              <a:t>19/02/2020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CAA1-E822-46B8-B472-A7F7D3C892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D32C-456A-488F-8EC4-38D2E622213D}" type="datetimeFigureOut">
              <a:rPr lang="pt-BR" smtClean="0"/>
              <a:pPr/>
              <a:t>19/02/2020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CAA1-E822-46B8-B472-A7F7D3C892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D32C-456A-488F-8EC4-38D2E622213D}" type="datetimeFigureOut">
              <a:rPr lang="pt-BR" smtClean="0"/>
              <a:pPr/>
              <a:t>19/02/2020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CAA1-E822-46B8-B472-A7F7D3C892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D32C-456A-488F-8EC4-38D2E622213D}" type="datetimeFigureOut">
              <a:rPr lang="pt-BR" smtClean="0"/>
              <a:pPr/>
              <a:t>19/02/2020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CAA1-E822-46B8-B472-A7F7D3C892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D32C-456A-488F-8EC4-38D2E622213D}" type="datetimeFigureOut">
              <a:rPr lang="pt-BR" smtClean="0"/>
              <a:pPr/>
              <a:t>19/02/2020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CAA1-E822-46B8-B472-A7F7D3C892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D32C-456A-488F-8EC4-38D2E622213D}" type="datetimeFigureOut">
              <a:rPr lang="pt-BR" smtClean="0"/>
              <a:pPr/>
              <a:t>19/02/2020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CAA1-E822-46B8-B472-A7F7D3C892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AD32C-456A-488F-8EC4-38D2E622213D}" type="datetimeFigureOut">
              <a:rPr lang="pt-BR" smtClean="0"/>
              <a:pPr/>
              <a:t>19/02/2020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BCAA1-E822-46B8-B472-A7F7D3C892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30D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ângulo isósceles 1">
            <a:extLst>
              <a:ext uri="{FF2B5EF4-FFF2-40B4-BE49-F238E27FC236}">
                <a16:creationId xmlns:a16="http://schemas.microsoft.com/office/drawing/2014/main" id="{A5B2065C-796B-4CC4-9D89-03029C262BAB}"/>
              </a:ext>
            </a:extLst>
          </p:cNvPr>
          <p:cNvSpPr/>
          <p:nvPr/>
        </p:nvSpPr>
        <p:spPr>
          <a:xfrm rot="900000">
            <a:off x="7348182" y="569834"/>
            <a:ext cx="2939140" cy="7085177"/>
          </a:xfrm>
          <a:prstGeom prst="triangle">
            <a:avLst/>
          </a:prstGeom>
          <a:solidFill>
            <a:srgbClr val="E68F1E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7AF7C04A-5F1D-4330-B220-9EAB143EED28}"/>
              </a:ext>
            </a:extLst>
          </p:cNvPr>
          <p:cNvSpPr/>
          <p:nvPr/>
        </p:nvSpPr>
        <p:spPr>
          <a:xfrm rot="-2940000">
            <a:off x="8184067" y="426787"/>
            <a:ext cx="2030422" cy="1959428"/>
          </a:xfrm>
          <a:prstGeom prst="rect">
            <a:avLst/>
          </a:prstGeom>
          <a:solidFill>
            <a:srgbClr val="1C9C9B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701824" y="2598373"/>
            <a:ext cx="5400600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t-BR" sz="3600" dirty="0">
                <a:solidFill>
                  <a:schemeClr val="bg1"/>
                </a:solidFill>
                <a:latin typeface="Trebuchet MS"/>
              </a:rPr>
              <a:t>REUNIÃO COM ESTUDANTES</a:t>
            </a:r>
            <a:endParaRPr lang="pt-BR"/>
          </a:p>
          <a:p>
            <a:r>
              <a:rPr lang="pt-BR" sz="3600" dirty="0">
                <a:solidFill>
                  <a:schemeClr val="bg1"/>
                </a:solidFill>
                <a:latin typeface="Trebuchet MS"/>
              </a:rPr>
              <a:t>06/02/2020</a:t>
            </a:r>
          </a:p>
        </p:txBody>
      </p:sp>
      <p:pic>
        <p:nvPicPr>
          <p:cNvPr id="8" name="Imagem 8" descr="Uma imagem contendo desenho&#10;&#10;Descrição gerada com muito alta confiança">
            <a:extLst>
              <a:ext uri="{FF2B5EF4-FFF2-40B4-BE49-F238E27FC236}">
                <a16:creationId xmlns:a16="http://schemas.microsoft.com/office/drawing/2014/main" id="{1CD0C818-8D5E-4D0A-89B3-F0AC565845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9074" y="5754046"/>
            <a:ext cx="1585232" cy="802231"/>
          </a:xfrm>
          <a:prstGeom prst="rect">
            <a:avLst/>
          </a:prstGeom>
        </p:spPr>
      </p:pic>
      <p:pic>
        <p:nvPicPr>
          <p:cNvPr id="10" name="Imagem 10" descr="Uma imagem contendo desenho, vermelho&#10;&#10;Descrição gerada com muito alta confiança">
            <a:extLst>
              <a:ext uri="{FF2B5EF4-FFF2-40B4-BE49-F238E27FC236}">
                <a16:creationId xmlns:a16="http://schemas.microsoft.com/office/drawing/2014/main" id="{F8DB3F79-76E8-4550-BE6C-3F0A62EE96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8073" y="4997371"/>
            <a:ext cx="1288005" cy="75371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8F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chemeClr val="bg1"/>
                </a:solidFill>
                <a:latin typeface="Trebuchet MS"/>
              </a:rPr>
              <a:t>PAUTA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buNone/>
            </a:pPr>
            <a:r>
              <a:rPr lang="pt-BR" sz="3800" b="1" dirty="0">
                <a:solidFill>
                  <a:schemeClr val="bg1"/>
                </a:solidFill>
                <a:latin typeface="Trebuchet MS"/>
              </a:rPr>
              <a:t>1. INFORMES:</a:t>
            </a:r>
          </a:p>
          <a:p>
            <a:pPr>
              <a:buNone/>
            </a:pPr>
            <a:r>
              <a:rPr lang="pt-BR" sz="2800" dirty="0">
                <a:solidFill>
                  <a:schemeClr val="bg1"/>
                </a:solidFill>
                <a:latin typeface="Trebuchet MS"/>
              </a:rPr>
              <a:t>	- Andamento do processo de licitação do </a:t>
            </a:r>
            <a:r>
              <a:rPr lang="pt-BR" sz="2800" b="1" dirty="0">
                <a:solidFill>
                  <a:schemeClr val="bg1"/>
                </a:solidFill>
                <a:latin typeface="Trebuchet MS"/>
              </a:rPr>
              <a:t>Restaurante Universitário</a:t>
            </a:r>
            <a:r>
              <a:rPr lang="pt-BR" sz="2800" dirty="0">
                <a:solidFill>
                  <a:schemeClr val="bg1"/>
                </a:solidFill>
                <a:latin typeface="Trebuchet MS"/>
              </a:rPr>
              <a:t> do Campus Joaquim Amazonas;</a:t>
            </a:r>
          </a:p>
          <a:p>
            <a:pPr>
              <a:buNone/>
            </a:pPr>
            <a:endParaRPr lang="pt-BR" sz="2800" dirty="0">
              <a:solidFill>
                <a:schemeClr val="bg1"/>
              </a:solidFill>
              <a:latin typeface="Trebuchet MS"/>
            </a:endParaRPr>
          </a:p>
          <a:p>
            <a:pPr>
              <a:buNone/>
            </a:pPr>
            <a:r>
              <a:rPr lang="pt-BR" sz="2800" dirty="0">
                <a:solidFill>
                  <a:schemeClr val="bg1"/>
                </a:solidFill>
                <a:latin typeface="Trebuchet MS"/>
              </a:rPr>
              <a:t>2. Articulação para reuniões sistemáticas com DCE, </a:t>
            </a:r>
            <a:r>
              <a:rPr lang="pt-BR" sz="2800" dirty="0" err="1">
                <a:solidFill>
                  <a:schemeClr val="bg1"/>
                </a:solidFill>
                <a:latin typeface="Trebuchet MS"/>
              </a:rPr>
              <a:t>DA’s</a:t>
            </a:r>
            <a:r>
              <a:rPr lang="pt-BR" sz="2800" dirty="0">
                <a:solidFill>
                  <a:schemeClr val="bg1"/>
                </a:solidFill>
                <a:latin typeface="Trebuchet MS"/>
              </a:rPr>
              <a:t> e MCE, como </a:t>
            </a:r>
            <a:r>
              <a:rPr lang="pt-BR" sz="2800" b="1" dirty="0">
                <a:solidFill>
                  <a:schemeClr val="bg1"/>
                </a:solidFill>
                <a:latin typeface="Trebuchet MS"/>
              </a:rPr>
              <a:t>Observatório da Assistência Estudantil;</a:t>
            </a:r>
          </a:p>
          <a:p>
            <a:endParaRPr lang="pt-BR" sz="2800" b="1" dirty="0">
              <a:solidFill>
                <a:schemeClr val="bg1"/>
              </a:solidFill>
              <a:latin typeface="Trebuchet MS"/>
            </a:endParaRPr>
          </a:p>
          <a:p>
            <a:pPr>
              <a:buNone/>
            </a:pPr>
            <a:r>
              <a:rPr lang="pt-BR" b="1" dirty="0">
                <a:solidFill>
                  <a:schemeClr val="bg1"/>
                </a:solidFill>
                <a:latin typeface="Trebuchet MS"/>
              </a:rPr>
              <a:t>3. Orçamento PROAES </a:t>
            </a:r>
            <a:r>
              <a:rPr lang="pt-BR" dirty="0">
                <a:solidFill>
                  <a:schemeClr val="bg1"/>
                </a:solidFill>
                <a:latin typeface="Trebuchet MS"/>
              </a:rPr>
              <a:t>(Situação PNAES);</a:t>
            </a:r>
          </a:p>
          <a:p>
            <a:pPr>
              <a:buNone/>
            </a:pPr>
            <a:endParaRPr lang="pt-BR" dirty="0">
              <a:solidFill>
                <a:schemeClr val="bg1"/>
              </a:solidFill>
              <a:latin typeface="Trebuchet MS"/>
            </a:endParaRPr>
          </a:p>
          <a:p>
            <a:pPr>
              <a:buNone/>
            </a:pPr>
            <a:r>
              <a:rPr lang="pt-BR" dirty="0">
                <a:solidFill>
                  <a:schemeClr val="bg1"/>
                </a:solidFill>
                <a:latin typeface="Trebuchet MS"/>
              </a:rPr>
              <a:t>(Cronograma de reuniões da </a:t>
            </a:r>
            <a:r>
              <a:rPr lang="pt-BR" b="1" dirty="0">
                <a:solidFill>
                  <a:schemeClr val="bg1"/>
                </a:solidFill>
                <a:latin typeface="Trebuchet MS"/>
              </a:rPr>
              <a:t>Mesa Permanente de Diálogo)</a:t>
            </a:r>
          </a:p>
          <a:p>
            <a:endParaRPr lang="pt-BR" b="1" dirty="0"/>
          </a:p>
          <a:p>
            <a:endParaRPr lang="pt-BR" b="1" dirty="0"/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30D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82146"/>
            <a:ext cx="8229600" cy="4044017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FontTx/>
              <a:buChar char="-"/>
            </a:pPr>
            <a:r>
              <a:rPr lang="pt-BR" sz="2800" dirty="0">
                <a:solidFill>
                  <a:schemeClr val="bg1"/>
                </a:solidFill>
                <a:latin typeface="Trebuchet MS"/>
              </a:rPr>
              <a:t>Comissão de políticas estudantis;</a:t>
            </a:r>
          </a:p>
          <a:p>
            <a:pPr>
              <a:buFontTx/>
              <a:buChar char="-"/>
            </a:pPr>
            <a:endParaRPr lang="pt-BR" sz="2800" dirty="0">
              <a:solidFill>
                <a:schemeClr val="bg1"/>
              </a:solidFill>
              <a:latin typeface="Trebuchet MS"/>
            </a:endParaRPr>
          </a:p>
          <a:p>
            <a:pPr>
              <a:buFontTx/>
              <a:buChar char="-"/>
            </a:pPr>
            <a:r>
              <a:rPr lang="pt-BR" sz="2800" dirty="0">
                <a:solidFill>
                  <a:schemeClr val="bg1"/>
                </a:solidFill>
                <a:latin typeface="Trebuchet MS"/>
              </a:rPr>
              <a:t>Comissão de recursos e transparência;</a:t>
            </a:r>
          </a:p>
          <a:p>
            <a:pPr>
              <a:buFontTx/>
              <a:buChar char="-"/>
            </a:pPr>
            <a:endParaRPr lang="pt-BR" sz="2800" dirty="0">
              <a:solidFill>
                <a:schemeClr val="bg1"/>
              </a:solidFill>
              <a:latin typeface="Trebuchet MS"/>
            </a:endParaRPr>
          </a:p>
          <a:p>
            <a:pPr>
              <a:buFontTx/>
              <a:buChar char="-"/>
            </a:pPr>
            <a:r>
              <a:rPr lang="pt-BR" sz="2800" dirty="0">
                <a:solidFill>
                  <a:schemeClr val="bg1"/>
                </a:solidFill>
                <a:latin typeface="Trebuchet MS"/>
              </a:rPr>
              <a:t>Comissão de ações afirmativas e direitos humanos</a:t>
            </a:r>
          </a:p>
          <a:p>
            <a:pPr>
              <a:buFontTx/>
              <a:buChar char="-"/>
            </a:pPr>
            <a:endParaRPr lang="pt-BR" sz="2800" dirty="0">
              <a:solidFill>
                <a:schemeClr val="bg1"/>
              </a:solidFill>
              <a:latin typeface="Trebuchet MS"/>
            </a:endParaRPr>
          </a:p>
          <a:p>
            <a:pPr>
              <a:buFontTx/>
              <a:buChar char="-"/>
            </a:pPr>
            <a:r>
              <a:rPr lang="pt-BR" sz="2800" dirty="0">
                <a:solidFill>
                  <a:schemeClr val="bg1"/>
                </a:solidFill>
                <a:latin typeface="Trebuchet MS"/>
              </a:rPr>
              <a:t>Comissão de Política de Nutrição;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B7FF644-2222-438C-BC63-A3A82A8BE29E}"/>
              </a:ext>
            </a:extLst>
          </p:cNvPr>
          <p:cNvSpPr txBox="1"/>
          <p:nvPr/>
        </p:nvSpPr>
        <p:spPr>
          <a:xfrm>
            <a:off x="516836" y="516835"/>
            <a:ext cx="8223918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4400" dirty="0">
                <a:solidFill>
                  <a:schemeClr val="bg1"/>
                </a:solidFill>
                <a:latin typeface="Trebuchet MS"/>
                <a:ea typeface="+mn-lt"/>
                <a:cs typeface="+mn-lt"/>
              </a:rPr>
              <a:t>MESA PERMANENTE DE DIÁLOGO</a:t>
            </a:r>
            <a:endParaRPr lang="pt-BR" sz="4400">
              <a:solidFill>
                <a:schemeClr val="bg1"/>
              </a:solidFill>
              <a:latin typeface="Trebuchet MS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9C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07704"/>
            <a:ext cx="8229600" cy="465862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FontTx/>
              <a:buChar char="-"/>
            </a:pPr>
            <a:r>
              <a:rPr lang="pt-BR" sz="2400" b="1" dirty="0">
                <a:solidFill>
                  <a:schemeClr val="bg1"/>
                </a:solidFill>
                <a:latin typeface="Trebuchet MS"/>
              </a:rPr>
              <a:t>Objetivo:</a:t>
            </a:r>
            <a:r>
              <a:rPr lang="pt-BR" sz="2400" dirty="0">
                <a:solidFill>
                  <a:schemeClr val="bg1"/>
                </a:solidFill>
                <a:latin typeface="Trebuchet MS"/>
              </a:rPr>
              <a:t> Monitorar as políticas de assistência estudantil, a fim de contribuir na formulação e reformulação de políticas estudantis para a UFPE.</a:t>
            </a:r>
            <a:endParaRPr lang="pt-BR" sz="2400">
              <a:solidFill>
                <a:schemeClr val="bg1"/>
              </a:solidFill>
              <a:latin typeface="Trebuchet MS"/>
              <a:cs typeface="Calibri"/>
            </a:endParaRPr>
          </a:p>
          <a:p>
            <a:pPr>
              <a:buFontTx/>
              <a:buChar char="-"/>
            </a:pPr>
            <a:endParaRPr lang="pt-BR" sz="2400" dirty="0">
              <a:solidFill>
                <a:schemeClr val="bg1"/>
              </a:solidFill>
              <a:latin typeface="Trebuchet MS"/>
            </a:endParaRPr>
          </a:p>
          <a:p>
            <a:pPr>
              <a:buFontTx/>
              <a:buChar char="-"/>
            </a:pPr>
            <a:r>
              <a:rPr lang="pt-BR" sz="2400" b="1" dirty="0">
                <a:solidFill>
                  <a:schemeClr val="bg1"/>
                </a:solidFill>
                <a:latin typeface="Trebuchet MS"/>
              </a:rPr>
              <a:t>Metodologia:</a:t>
            </a:r>
            <a:r>
              <a:rPr lang="pt-BR" sz="2400" dirty="0">
                <a:solidFill>
                  <a:schemeClr val="bg1"/>
                </a:solidFill>
                <a:latin typeface="Trebuchet MS"/>
              </a:rPr>
              <a:t> Encontro mensal em cada campus para discussão da política de assistência estudantil da UFPE.</a:t>
            </a:r>
          </a:p>
          <a:p>
            <a:pPr>
              <a:buFontTx/>
              <a:buChar char="-"/>
            </a:pPr>
            <a:endParaRPr lang="pt-BR" sz="2400" dirty="0">
              <a:solidFill>
                <a:schemeClr val="bg1"/>
              </a:solidFill>
              <a:latin typeface="Trebuchet MS"/>
            </a:endParaRPr>
          </a:p>
          <a:p>
            <a:pPr>
              <a:buFontTx/>
              <a:buChar char="-"/>
            </a:pPr>
            <a:r>
              <a:rPr lang="pt-BR" sz="2400" b="1" dirty="0">
                <a:solidFill>
                  <a:schemeClr val="bg1"/>
                </a:solidFill>
                <a:latin typeface="Trebuchet MS"/>
              </a:rPr>
              <a:t>Participantes:</a:t>
            </a:r>
            <a:r>
              <a:rPr lang="pt-BR" sz="2400" dirty="0">
                <a:solidFill>
                  <a:schemeClr val="bg1"/>
                </a:solidFill>
                <a:latin typeface="Trebuchet MS"/>
              </a:rPr>
              <a:t> Representantes do DCE, dos </a:t>
            </a:r>
            <a:r>
              <a:rPr lang="pt-BR" sz="2400" dirty="0" err="1">
                <a:solidFill>
                  <a:schemeClr val="bg1"/>
                </a:solidFill>
                <a:latin typeface="Trebuchet MS"/>
              </a:rPr>
              <a:t>DA’s</a:t>
            </a:r>
            <a:r>
              <a:rPr lang="pt-BR" sz="2400" dirty="0">
                <a:solidFill>
                  <a:schemeClr val="bg1"/>
                </a:solidFill>
                <a:latin typeface="Trebuchet MS"/>
              </a:rPr>
              <a:t> e do MCE</a:t>
            </a:r>
          </a:p>
          <a:p>
            <a:pPr>
              <a:buFontTx/>
              <a:buChar char="-"/>
            </a:pPr>
            <a:endParaRPr lang="pt-BR" sz="2400" b="1" dirty="0">
              <a:solidFill>
                <a:schemeClr val="bg1"/>
              </a:solidFill>
              <a:latin typeface="Trebuchet MS"/>
            </a:endParaRPr>
          </a:p>
          <a:p>
            <a:pPr>
              <a:buFontTx/>
              <a:buChar char="-"/>
            </a:pPr>
            <a:r>
              <a:rPr lang="pt-BR" sz="2400" b="1" dirty="0">
                <a:solidFill>
                  <a:schemeClr val="bg1"/>
                </a:solidFill>
                <a:latin typeface="Trebuchet MS"/>
              </a:rPr>
              <a:t>Forma:</a:t>
            </a:r>
            <a:r>
              <a:rPr lang="pt-BR" sz="2400" dirty="0">
                <a:solidFill>
                  <a:schemeClr val="bg1"/>
                </a:solidFill>
                <a:latin typeface="Trebuchet MS"/>
              </a:rPr>
              <a:t> Atividade de pesquisa e/ou extensão</a:t>
            </a:r>
          </a:p>
          <a:p>
            <a:pPr>
              <a:buFontTx/>
              <a:buChar char="-"/>
            </a:pPr>
            <a:endParaRPr lang="pt-BR" sz="2000" dirty="0"/>
          </a:p>
          <a:p>
            <a:pPr>
              <a:buFontTx/>
              <a:buChar char="-"/>
            </a:pPr>
            <a:endParaRPr lang="pt-BR" sz="2000" dirty="0"/>
          </a:p>
          <a:p>
            <a:pPr>
              <a:buFontTx/>
              <a:buChar char="-"/>
            </a:pPr>
            <a:endParaRPr lang="pt-BR" sz="2000" dirty="0"/>
          </a:p>
          <a:p>
            <a:pPr>
              <a:buFontTx/>
              <a:buChar char="-"/>
            </a:pPr>
            <a:endParaRPr lang="pt-BR" sz="2000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31EC3E8-9B68-445E-9BF8-136F83BEBF27}"/>
              </a:ext>
            </a:extLst>
          </p:cNvPr>
          <p:cNvSpPr txBox="1"/>
          <p:nvPr/>
        </p:nvSpPr>
        <p:spPr>
          <a:xfrm>
            <a:off x="460041" y="318053"/>
            <a:ext cx="8223919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Trebuchet MS"/>
              </a:rPr>
              <a:t>OBSERVATÓRIO DA ASSISTÊNCIA ESTUDANTIL</a:t>
            </a:r>
            <a:endParaRPr lang="pt-BR" sz="4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30D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ângulo isósceles 1">
            <a:extLst>
              <a:ext uri="{FF2B5EF4-FFF2-40B4-BE49-F238E27FC236}">
                <a16:creationId xmlns:a16="http://schemas.microsoft.com/office/drawing/2014/main" id="{A5B2065C-796B-4CC4-9D89-03029C262BAB}"/>
              </a:ext>
            </a:extLst>
          </p:cNvPr>
          <p:cNvSpPr/>
          <p:nvPr/>
        </p:nvSpPr>
        <p:spPr>
          <a:xfrm rot="900000">
            <a:off x="7348182" y="569834"/>
            <a:ext cx="2939140" cy="7085177"/>
          </a:xfrm>
          <a:prstGeom prst="triangle">
            <a:avLst/>
          </a:prstGeom>
          <a:solidFill>
            <a:srgbClr val="E68F1E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7AF7C04A-5F1D-4330-B220-9EAB143EED28}"/>
              </a:ext>
            </a:extLst>
          </p:cNvPr>
          <p:cNvSpPr/>
          <p:nvPr/>
        </p:nvSpPr>
        <p:spPr>
          <a:xfrm rot="-2940000">
            <a:off x="8184067" y="426787"/>
            <a:ext cx="2030422" cy="1959428"/>
          </a:xfrm>
          <a:prstGeom prst="rect">
            <a:avLst/>
          </a:prstGeom>
          <a:solidFill>
            <a:srgbClr val="1C9C9B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233265" y="2612572"/>
            <a:ext cx="8155159" cy="1508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t-BR" sz="3600" dirty="0">
                <a:solidFill>
                  <a:schemeClr val="bg1"/>
                </a:solidFill>
                <a:latin typeface="Trebuchet MS"/>
                <a:ea typeface="+mn-lt"/>
                <a:cs typeface="+mn-lt"/>
              </a:rPr>
              <a:t>APRESENTAÇÃO DE RESULTADOS 2019</a:t>
            </a:r>
            <a:endParaRPr lang="en-US" sz="3600">
              <a:solidFill>
                <a:schemeClr val="bg1"/>
              </a:solidFill>
              <a:latin typeface="Trebuchet MS"/>
              <a:ea typeface="+mn-lt"/>
              <a:cs typeface="+mn-lt"/>
            </a:endParaRPr>
          </a:p>
          <a:p>
            <a:r>
              <a:rPr lang="pt-BR" sz="2800" dirty="0">
                <a:solidFill>
                  <a:schemeClr val="bg1"/>
                </a:solidFill>
                <a:latin typeface="Trebuchet MS"/>
                <a:ea typeface="+mn-lt"/>
                <a:cs typeface="+mn-lt"/>
              </a:rPr>
              <a:t>COORD. FINANCEIRA E DE COMPRAS</a:t>
            </a:r>
            <a:endParaRPr lang="en-US" sz="2800">
              <a:solidFill>
                <a:schemeClr val="bg1"/>
              </a:solidFill>
              <a:latin typeface="Trebuchet MS"/>
              <a:ea typeface="+mn-lt"/>
              <a:cs typeface="+mn-lt"/>
            </a:endParaRPr>
          </a:p>
          <a:p>
            <a:r>
              <a:rPr lang="pt-BR" sz="2800" dirty="0">
                <a:solidFill>
                  <a:schemeClr val="bg1"/>
                </a:solidFill>
                <a:latin typeface="Trebuchet MS"/>
                <a:ea typeface="+mn-lt"/>
                <a:cs typeface="+mn-lt"/>
              </a:rPr>
              <a:t>PROAES</a:t>
            </a:r>
            <a:endParaRPr lang="pt-BR" sz="2800" dirty="0">
              <a:solidFill>
                <a:schemeClr val="bg1"/>
              </a:solidFill>
              <a:latin typeface="Trebuchet MS"/>
            </a:endParaRPr>
          </a:p>
        </p:txBody>
      </p:sp>
      <p:pic>
        <p:nvPicPr>
          <p:cNvPr id="8" name="Imagem 8" descr="Uma imagem contendo desenho&#10;&#10;Descrição gerada com muito alta confiança">
            <a:extLst>
              <a:ext uri="{FF2B5EF4-FFF2-40B4-BE49-F238E27FC236}">
                <a16:creationId xmlns:a16="http://schemas.microsoft.com/office/drawing/2014/main" id="{1CD0C818-8D5E-4D0A-89B3-F0AC565845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9074" y="5754046"/>
            <a:ext cx="1585232" cy="802231"/>
          </a:xfrm>
          <a:prstGeom prst="rect">
            <a:avLst/>
          </a:prstGeom>
        </p:spPr>
      </p:pic>
      <p:pic>
        <p:nvPicPr>
          <p:cNvPr id="10" name="Imagem 10" descr="Uma imagem contendo desenho, vermelho&#10;&#10;Descrição gerada com muito alta confiança">
            <a:extLst>
              <a:ext uri="{FF2B5EF4-FFF2-40B4-BE49-F238E27FC236}">
                <a16:creationId xmlns:a16="http://schemas.microsoft.com/office/drawing/2014/main" id="{F8DB3F79-76E8-4550-BE6C-3F0A62EE96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8073" y="4997371"/>
            <a:ext cx="1288005" cy="753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792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8F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Espaço Reservado para Conteúdo 19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7135" y="1252066"/>
            <a:ext cx="8081195" cy="5200121"/>
          </a:xfrm>
          <a:prstGeom prst="rect">
            <a:avLst/>
          </a:prstGeom>
        </p:spPr>
      </p:pic>
      <p:sp>
        <p:nvSpPr>
          <p:cNvPr id="21" name="Título 20"/>
          <p:cNvSpPr>
            <a:spLocks noGrp="1"/>
          </p:cNvSpPr>
          <p:nvPr>
            <p:ph type="title"/>
          </p:nvPr>
        </p:nvSpPr>
        <p:spPr>
          <a:xfrm>
            <a:off x="940968" y="282547"/>
            <a:ext cx="7393110" cy="822912"/>
          </a:xfrm>
        </p:spPr>
        <p:txBody>
          <a:bodyPr>
            <a:noAutofit/>
          </a:bodyPr>
          <a:lstStyle/>
          <a:p>
            <a:r>
              <a:rPr lang="pt-BR" sz="3600" dirty="0">
                <a:solidFill>
                  <a:schemeClr val="bg1"/>
                </a:solidFill>
                <a:latin typeface="Trebuchet MS"/>
                <a:ea typeface="+mn-ea"/>
                <a:cs typeface="+mn-cs"/>
              </a:rPr>
              <a:t>TABELA DA EXECUÇÃO ORÇAMENTÁRIA</a:t>
            </a:r>
            <a:endParaRPr lang="pt-BR" sz="3600">
              <a:solidFill>
                <a:schemeClr val="bg1"/>
              </a:solidFill>
              <a:ea typeface="+mn-ea"/>
              <a:cs typeface="Calibri"/>
            </a:endParaRPr>
          </a:p>
        </p:txBody>
      </p:sp>
      <p:pic>
        <p:nvPicPr>
          <p:cNvPr id="2" name="Imagem 2">
            <a:extLst>
              <a:ext uri="{FF2B5EF4-FFF2-40B4-BE49-F238E27FC236}">
                <a16:creationId xmlns:a16="http://schemas.microsoft.com/office/drawing/2014/main" id="{54667B80-C318-4ED3-B69A-4D232BD389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1347" y="6307798"/>
            <a:ext cx="1116674" cy="560851"/>
          </a:xfrm>
          <a:prstGeom prst="rect">
            <a:avLst/>
          </a:prstGeom>
        </p:spPr>
      </p:pic>
      <p:pic>
        <p:nvPicPr>
          <p:cNvPr id="4" name="Imagem 4">
            <a:extLst>
              <a:ext uri="{FF2B5EF4-FFF2-40B4-BE49-F238E27FC236}">
                <a16:creationId xmlns:a16="http://schemas.microsoft.com/office/drawing/2014/main" id="{D5948DF1-752F-4C73-BD9B-8133834071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1054" y="6303656"/>
            <a:ext cx="833645" cy="51233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30D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spaço Reservado para Conteúdo 10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 l="17441" t="7560" r="13426" b="3294"/>
          <a:stretch>
            <a:fillRect/>
          </a:stretch>
        </p:blipFill>
        <p:spPr>
          <a:xfrm>
            <a:off x="457200" y="2536825"/>
            <a:ext cx="3272155" cy="2544445"/>
          </a:xfrm>
          <a:prstGeom prst="rect">
            <a:avLst/>
          </a:prstGeom>
        </p:spPr>
      </p:pic>
      <p:cxnSp>
        <p:nvCxnSpPr>
          <p:cNvPr id="13" name="Conector Angulado 12"/>
          <p:cNvCxnSpPr/>
          <p:nvPr/>
        </p:nvCxnSpPr>
        <p:spPr>
          <a:xfrm flipV="1">
            <a:off x="2807970" y="2204720"/>
            <a:ext cx="2051685" cy="548005"/>
          </a:xfrm>
          <a:prstGeom prst="bentConnector3">
            <a:avLst>
              <a:gd name="adj1" fmla="val 5001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Espaço Reservado para Conteúdo 16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rcRect l="2736" t="9508" r="456" b="10207"/>
          <a:stretch>
            <a:fillRect/>
          </a:stretch>
        </p:blipFill>
        <p:spPr>
          <a:xfrm>
            <a:off x="5135880" y="1599084"/>
            <a:ext cx="3909695" cy="1898015"/>
          </a:xfrm>
          <a:prstGeom prst="rect">
            <a:avLst/>
          </a:prstGeom>
        </p:spPr>
      </p:pic>
      <p:cxnSp>
        <p:nvCxnSpPr>
          <p:cNvPr id="19" name="Conector Angulado 18"/>
          <p:cNvCxnSpPr/>
          <p:nvPr/>
        </p:nvCxnSpPr>
        <p:spPr>
          <a:xfrm>
            <a:off x="2320925" y="4060190"/>
            <a:ext cx="2682875" cy="520700"/>
          </a:xfrm>
          <a:prstGeom prst="bentConnector3">
            <a:avLst>
              <a:gd name="adj1" fmla="val 5001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m 19"/>
          <p:cNvPicPr>
            <a:picLocks noChangeAspect="1"/>
          </p:cNvPicPr>
          <p:nvPr/>
        </p:nvPicPr>
        <p:blipFill>
          <a:blip r:embed="rId4" cstate="print"/>
          <a:srcRect l="3295" t="6306" r="1459" b="6713"/>
          <a:stretch>
            <a:fillRect/>
          </a:stretch>
        </p:blipFill>
        <p:spPr>
          <a:xfrm>
            <a:off x="5135880" y="3639820"/>
            <a:ext cx="3854450" cy="1900555"/>
          </a:xfrm>
          <a:prstGeom prst="rect">
            <a:avLst/>
          </a:prstGeom>
        </p:spPr>
      </p:pic>
      <p:sp>
        <p:nvSpPr>
          <p:cNvPr id="21" name="Título 20"/>
          <p:cNvSpPr>
            <a:spLocks noGrp="1"/>
          </p:cNvSpPr>
          <p:nvPr>
            <p:ph type="title"/>
          </p:nvPr>
        </p:nvSpPr>
        <p:spPr>
          <a:xfrm>
            <a:off x="-54469" y="636755"/>
            <a:ext cx="9586137" cy="510540"/>
          </a:xfrm>
        </p:spPr>
        <p:txBody>
          <a:bodyPr>
            <a:noAutofit/>
          </a:bodyPr>
          <a:lstStyle/>
          <a:p>
            <a:r>
              <a:rPr lang="pt-BR" sz="4000" dirty="0">
                <a:solidFill>
                  <a:schemeClr val="bg1"/>
                </a:solidFill>
                <a:latin typeface="Trebuchet MS"/>
                <a:ea typeface="+mn-ea"/>
                <a:cs typeface="+mn-cs"/>
              </a:rPr>
              <a:t>DISTRIBUIÇÃO DA EXECUÇÃO ORÇAMENTÁRIA</a:t>
            </a:r>
          </a:p>
        </p:txBody>
      </p:sp>
      <p:sp>
        <p:nvSpPr>
          <p:cNvPr id="24" name="Título 20"/>
          <p:cNvSpPr>
            <a:spLocks noGrp="1"/>
          </p:cNvSpPr>
          <p:nvPr/>
        </p:nvSpPr>
        <p:spPr>
          <a:xfrm>
            <a:off x="1101090" y="2178685"/>
            <a:ext cx="2056765" cy="2863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buClrTx/>
              <a:buSzTx/>
              <a:buFontTx/>
            </a:pPr>
            <a:r>
              <a:rPr lang="pt-BR" sz="1000" b="1" dirty="0">
                <a:latin typeface="+mn-lt"/>
                <a:ea typeface="+mn-ea"/>
                <a:cs typeface="+mn-cs"/>
                <a:sym typeface="+mn-ea"/>
              </a:rPr>
              <a:t>RECURSOS EMPENHADOS</a:t>
            </a:r>
          </a:p>
        </p:txBody>
      </p:sp>
      <p:sp>
        <p:nvSpPr>
          <p:cNvPr id="2" name="Elipse 1"/>
          <p:cNvSpPr/>
          <p:nvPr/>
        </p:nvSpPr>
        <p:spPr>
          <a:xfrm>
            <a:off x="4054475" y="4060190"/>
            <a:ext cx="690880" cy="44386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 sz="1200" b="1">
                <a:solidFill>
                  <a:schemeClr val="tx1"/>
                </a:solidFill>
              </a:rPr>
              <a:t>91 %</a:t>
            </a:r>
          </a:p>
        </p:txBody>
      </p:sp>
      <p:sp>
        <p:nvSpPr>
          <p:cNvPr id="3" name="Elipse 2"/>
          <p:cNvSpPr/>
          <p:nvPr/>
        </p:nvSpPr>
        <p:spPr>
          <a:xfrm>
            <a:off x="4054475" y="2287270"/>
            <a:ext cx="588645" cy="393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 sz="1200" b="1">
                <a:solidFill>
                  <a:schemeClr val="tx1"/>
                </a:solidFill>
              </a:rPr>
              <a:t>9 %</a:t>
            </a:r>
          </a:p>
        </p:txBody>
      </p:sp>
      <p:pic>
        <p:nvPicPr>
          <p:cNvPr id="4" name="Imagem 4" descr="Uma imagem contendo desenho&#10;&#10;Descrição gerada com muito alta confiança">
            <a:extLst>
              <a:ext uri="{FF2B5EF4-FFF2-40B4-BE49-F238E27FC236}">
                <a16:creationId xmlns:a16="http://schemas.microsoft.com/office/drawing/2014/main" id="{06397A59-ACC7-43D6-B7F4-05EDA1D6F7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2787" y="6109015"/>
            <a:ext cx="1287059" cy="674442"/>
          </a:xfrm>
          <a:prstGeom prst="rect">
            <a:avLst/>
          </a:prstGeom>
        </p:spPr>
      </p:pic>
      <p:pic>
        <p:nvPicPr>
          <p:cNvPr id="6" name="Imagem 6" descr="Uma imagem contendo desenho, vermelho&#10;&#10;Descrição gerada com muito alta confiança">
            <a:extLst>
              <a:ext uri="{FF2B5EF4-FFF2-40B4-BE49-F238E27FC236}">
                <a16:creationId xmlns:a16="http://schemas.microsoft.com/office/drawing/2014/main" id="{DE853E6E-3B2E-4F91-B313-03AA65C0A95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47463" y="6104874"/>
            <a:ext cx="1174415" cy="6827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9C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559837" y="2707906"/>
            <a:ext cx="8381325" cy="187743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t-BR" sz="2000" dirty="0">
                <a:solidFill>
                  <a:schemeClr val="bg1"/>
                </a:solidFill>
                <a:latin typeface="Trebuchet MS"/>
              </a:rPr>
              <a:t>APROVADO PELO CONGRESSO:  </a:t>
            </a:r>
            <a:r>
              <a:rPr lang="pt-BR" dirty="0">
                <a:solidFill>
                  <a:schemeClr val="bg1"/>
                </a:solidFill>
                <a:latin typeface="Trebuchet MS"/>
              </a:rPr>
              <a:t>                                          R$ 21.791.633</a:t>
            </a:r>
            <a:endParaRPr lang="pt-BR" dirty="0">
              <a:solidFill>
                <a:schemeClr val="bg1"/>
              </a:solidFill>
              <a:latin typeface="Trebuchet MS"/>
              <a:cs typeface="Calibri"/>
            </a:endParaRPr>
          </a:p>
          <a:p>
            <a:endParaRPr lang="pt-BR" dirty="0">
              <a:solidFill>
                <a:schemeClr val="bg1"/>
              </a:solidFill>
              <a:latin typeface="Trebuchet MS"/>
              <a:cs typeface="Calibri"/>
            </a:endParaRPr>
          </a:p>
          <a:p>
            <a:r>
              <a:rPr lang="pt-BR" sz="2000" dirty="0">
                <a:solidFill>
                  <a:schemeClr val="bg1"/>
                </a:solidFill>
                <a:latin typeface="Trebuchet MS"/>
              </a:rPr>
              <a:t>CONDICIONADO PARA APROVAÇÃO NO CONGRESSO   </a:t>
            </a:r>
            <a:r>
              <a:rPr lang="pt-BR" dirty="0">
                <a:solidFill>
                  <a:schemeClr val="bg1"/>
                </a:solidFill>
                <a:latin typeface="Trebuchet MS"/>
              </a:rPr>
              <a:t>        R$ 15. 529.371</a:t>
            </a:r>
            <a:endParaRPr lang="pt-BR" dirty="0">
              <a:solidFill>
                <a:schemeClr val="bg1"/>
              </a:solidFill>
              <a:latin typeface="Trebuchet MS"/>
              <a:cs typeface="Calibri"/>
            </a:endParaRPr>
          </a:p>
          <a:p>
            <a:endParaRPr lang="pt-BR" dirty="0">
              <a:solidFill>
                <a:schemeClr val="bg1"/>
              </a:solidFill>
              <a:latin typeface="Trebuchet MS"/>
              <a:cs typeface="Calibri"/>
            </a:endParaRPr>
          </a:p>
          <a:p>
            <a:endParaRPr lang="pt-BR" sz="2000" dirty="0">
              <a:solidFill>
                <a:schemeClr val="bg1"/>
              </a:solidFill>
              <a:latin typeface="Trebuchet MS"/>
              <a:cs typeface="Calibri"/>
            </a:endParaRPr>
          </a:p>
          <a:p>
            <a:r>
              <a:rPr lang="pt-BR" sz="2000" dirty="0">
                <a:solidFill>
                  <a:schemeClr val="bg1"/>
                </a:solidFill>
                <a:latin typeface="Trebuchet MS"/>
              </a:rPr>
              <a:t>TOTAL</a:t>
            </a:r>
            <a:r>
              <a:rPr lang="pt-BR" dirty="0">
                <a:solidFill>
                  <a:schemeClr val="bg1"/>
                </a:solidFill>
                <a:latin typeface="Trebuchet MS"/>
              </a:rPr>
              <a:t>                                                                                   R$ 37. 321.004 </a:t>
            </a:r>
            <a:endParaRPr lang="pt-BR" dirty="0">
              <a:solidFill>
                <a:schemeClr val="bg1"/>
              </a:solidFill>
              <a:latin typeface="Trebuchet MS"/>
              <a:cs typeface="Calibri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C2585A4-B4D1-4541-B8C9-163202E871B6}"/>
              </a:ext>
            </a:extLst>
          </p:cNvPr>
          <p:cNvSpPr txBox="1"/>
          <p:nvPr/>
        </p:nvSpPr>
        <p:spPr>
          <a:xfrm>
            <a:off x="2021903" y="602027"/>
            <a:ext cx="5100193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4000" dirty="0">
                <a:solidFill>
                  <a:schemeClr val="bg1"/>
                </a:solidFill>
                <a:latin typeface="Trebuchet MS"/>
                <a:cs typeface="Calibri"/>
              </a:rPr>
              <a:t>SITUAÇÃO DO PNAES</a:t>
            </a:r>
            <a:endParaRPr lang="pt-BR" sz="4000" dirty="0">
              <a:solidFill>
                <a:schemeClr val="bg1"/>
              </a:solidFill>
              <a:cs typeface="Calibri"/>
            </a:endParaRPr>
          </a:p>
        </p:txBody>
      </p:sp>
      <p:pic>
        <p:nvPicPr>
          <p:cNvPr id="3" name="Imagem 3" descr="Uma imagem contendo desenho, vermelho&#10;&#10;Descrição gerada com muito alta confiança">
            <a:extLst>
              <a:ext uri="{FF2B5EF4-FFF2-40B4-BE49-F238E27FC236}">
                <a16:creationId xmlns:a16="http://schemas.microsoft.com/office/drawing/2014/main" id="{CC9ACA62-AC88-45E4-A871-8E95DC255E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1886" y="5934489"/>
            <a:ext cx="1344800" cy="782115"/>
          </a:xfrm>
          <a:prstGeom prst="rect">
            <a:avLst/>
          </a:prstGeom>
        </p:spPr>
      </p:pic>
      <p:pic>
        <p:nvPicPr>
          <p:cNvPr id="7" name="Imagem 8" descr="Uma imagem contendo desenho&#10;&#10;Descrição gerada com muito alta confiança">
            <a:extLst>
              <a:ext uri="{FF2B5EF4-FFF2-40B4-BE49-F238E27FC236}">
                <a16:creationId xmlns:a16="http://schemas.microsoft.com/office/drawing/2014/main" id="{9F7BAA73-24BC-4BCF-9420-7464F42C39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3621" y="5910232"/>
            <a:ext cx="1642028" cy="8306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175</Words>
  <Application>Microsoft Office PowerPoint</Application>
  <PresentationFormat>Apresentação na tela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Apresentação do PowerPoint</vt:lpstr>
      <vt:lpstr>PAUTA</vt:lpstr>
      <vt:lpstr>Apresentação do PowerPoint</vt:lpstr>
      <vt:lpstr>Apresentação do PowerPoint</vt:lpstr>
      <vt:lpstr>Apresentação do PowerPoint</vt:lpstr>
      <vt:lpstr>TABELA DA EXECUÇÃO ORÇAMENTÁRIA</vt:lpstr>
      <vt:lpstr>DISTRIBUIÇÃO DA EXECUÇÃO ORÇAMENTÁRIA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gabinete</dc:creator>
  <cp:lastModifiedBy>PROAES11A</cp:lastModifiedBy>
  <cp:revision>382</cp:revision>
  <dcterms:created xsi:type="dcterms:W3CDTF">2019-12-17T21:18:00Z</dcterms:created>
  <dcterms:modified xsi:type="dcterms:W3CDTF">2020-02-19T16:23:38Z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1046-11.2.0.9144</vt:lpwstr>
  </property>
</Properties>
</file>