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27" r:id="rId2"/>
    <p:sldId id="568" r:id="rId3"/>
    <p:sldId id="571" r:id="rId4"/>
    <p:sldId id="570" r:id="rId5"/>
    <p:sldId id="572" r:id="rId6"/>
    <p:sldId id="569" r:id="rId7"/>
    <p:sldId id="573" r:id="rId8"/>
    <p:sldId id="582" r:id="rId9"/>
    <p:sldId id="578" r:id="rId10"/>
  </p:sldIdLst>
  <p:sldSz cx="10688638" cy="7562850"/>
  <p:notesSz cx="6858000" cy="9947275"/>
  <p:defaultTextStyle>
    <a:defPPr>
      <a:defRPr lang="pt-B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764" userDrawn="1">
          <p15:clr>
            <a:srgbClr val="A4A3A4"/>
          </p15:clr>
        </p15:guide>
        <p15:guide id="2" pos="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6BB00"/>
    <a:srgbClr val="FF6600"/>
    <a:srgbClr val="F8C131"/>
    <a:srgbClr val="A6825B"/>
    <a:srgbClr val="0099FF"/>
    <a:srgbClr val="FF5050"/>
    <a:srgbClr val="FFFFFF"/>
    <a:srgbClr val="CC99FF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8" autoAdjust="0"/>
    <p:restoredTop sz="93716" autoAdjust="0"/>
  </p:normalViewPr>
  <p:slideViewPr>
    <p:cSldViewPr snapToObjects="1" showGuides="1">
      <p:cViewPr>
        <p:scale>
          <a:sx n="84" d="100"/>
          <a:sy n="84" d="100"/>
        </p:scale>
        <p:origin x="-624" y="-102"/>
      </p:cViewPr>
      <p:guideLst>
        <p:guide orient="horz" pos="4764"/>
        <p:guide pos="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FCDA3-D170-465C-9D81-C7B38927832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39C1F-F6AE-4703-BE97-CF5CC1DC8A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52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62541-6E4D-4738-B3BE-5AC6207244CC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746125"/>
            <a:ext cx="52705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3F19D-935F-46E5-9B42-DCAF156A3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71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3F19D-935F-46E5-9B42-DCAF156A330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171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2349386"/>
            <a:ext cx="9085342" cy="16211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59363" y="334377"/>
            <a:ext cx="2809479" cy="7116431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5361" y="334377"/>
            <a:ext cx="8255859" cy="7116431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832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5361" y="1946734"/>
            <a:ext cx="5531741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5245" y="1946734"/>
            <a:ext cx="5533597" cy="550407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680" y="1692889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680" y="2398404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-56281" y="-37814"/>
            <a:ext cx="1548662" cy="7638479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Resultado de imagem para UNIVERSIDADES FEDERAL DE PERNAMBUCO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729" y="6301705"/>
            <a:ext cx="1836620" cy="102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 userDrawn="1"/>
        </p:nvSpPr>
        <p:spPr>
          <a:xfrm>
            <a:off x="1270443" y="616141"/>
            <a:ext cx="8041411" cy="11668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Barlow" panose="020B0604020202020204" charset="0"/>
            </a:endParaRPr>
          </a:p>
        </p:txBody>
      </p:sp>
      <p:sp>
        <p:nvSpPr>
          <p:cNvPr id="9" name="Retângulo 8"/>
          <p:cNvSpPr/>
          <p:nvPr userDrawn="1"/>
        </p:nvSpPr>
        <p:spPr>
          <a:xfrm>
            <a:off x="9256081" y="647223"/>
            <a:ext cx="1153182" cy="11101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98937" y="124734"/>
            <a:ext cx="1273894" cy="5900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3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0" y="301114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3" y="1582597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8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8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8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66"/>
            <a:ext cx="9619774" cy="4991131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43541-108C-A24B-82E4-FAE08760F1C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2" y="7009642"/>
            <a:ext cx="3384735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3340-14CA-5946-BF79-3DB3559291C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09953FC8-10CC-462F-BD02-08ACEFAFF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9716" y="-37814"/>
            <a:ext cx="10793921" cy="763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35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43919" y="3720570"/>
            <a:ext cx="864096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"/>
              </a:rPr>
              <a:t>DESCRIÇÃO DO SIGNIFICADO DE CADA COMPETÊNCIA</a:t>
            </a:r>
          </a:p>
        </p:txBody>
      </p:sp>
      <p:grpSp>
        <p:nvGrpSpPr>
          <p:cNvPr id="28" name="Google Shape;306;p31"/>
          <p:cNvGrpSpPr/>
          <p:nvPr/>
        </p:nvGrpSpPr>
        <p:grpSpPr>
          <a:xfrm>
            <a:off x="9650089" y="1030621"/>
            <a:ext cx="384507" cy="374426"/>
            <a:chOff x="1244325" y="4999400"/>
            <a:chExt cx="444525" cy="437200"/>
          </a:xfrm>
        </p:grpSpPr>
        <p:sp>
          <p:nvSpPr>
            <p:cNvPr id="29" name="Google Shape;307;p31"/>
            <p:cNvSpPr/>
            <p:nvPr/>
          </p:nvSpPr>
          <p:spPr>
            <a:xfrm>
              <a:off x="1244325" y="5161200"/>
              <a:ext cx="374925" cy="222275"/>
            </a:xfrm>
            <a:custGeom>
              <a:avLst/>
              <a:gdLst/>
              <a:ahLst/>
              <a:cxnLst/>
              <a:rect l="l" t="t" r="r" b="b"/>
              <a:pathLst>
                <a:path w="14997" h="8891" extrusionOk="0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8;p31"/>
            <p:cNvSpPr/>
            <p:nvPr/>
          </p:nvSpPr>
          <p:spPr>
            <a:xfrm>
              <a:off x="1244325" y="5397500"/>
              <a:ext cx="444525" cy="39100"/>
            </a:xfrm>
            <a:custGeom>
              <a:avLst/>
              <a:gdLst/>
              <a:ahLst/>
              <a:cxnLst/>
              <a:rect l="l" t="t" r="r" b="b"/>
              <a:pathLst>
                <a:path w="17781" h="1564" extrusionOk="0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09;p31"/>
            <p:cNvSpPr/>
            <p:nvPr/>
          </p:nvSpPr>
          <p:spPr>
            <a:xfrm>
              <a:off x="1451925" y="4999400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10;p31"/>
            <p:cNvSpPr/>
            <p:nvPr/>
          </p:nvSpPr>
          <p:spPr>
            <a:xfrm>
              <a:off x="1407975" y="4999400"/>
              <a:ext cx="31150" cy="129450"/>
            </a:xfrm>
            <a:custGeom>
              <a:avLst/>
              <a:gdLst/>
              <a:ahLst/>
              <a:cxnLst/>
              <a:rect l="l" t="t" r="r" b="b"/>
              <a:pathLst>
                <a:path w="1246" h="5178" extrusionOk="0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11;p31"/>
            <p:cNvSpPr/>
            <p:nvPr/>
          </p:nvSpPr>
          <p:spPr>
            <a:xfrm>
              <a:off x="1495900" y="4999400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CaixaDeTexto 4"/>
          <p:cNvSpPr txBox="1"/>
          <p:nvPr/>
        </p:nvSpPr>
        <p:spPr>
          <a:xfrm>
            <a:off x="3472111" y="1061671"/>
            <a:ext cx="38164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Barlow"/>
              </a:rPr>
              <a:t>COMPETÊNCIAS</a:t>
            </a:r>
          </a:p>
        </p:txBody>
      </p:sp>
    </p:spTree>
    <p:extLst>
      <p:ext uri="{BB962C8B-B14F-4D97-AF65-F5344CB8AC3E}">
        <p14:creationId xmlns:p14="http://schemas.microsoft.com/office/powerpoint/2010/main" val="334000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44119" y="1009551"/>
            <a:ext cx="33344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FAZER A DIFERENÇA </a:t>
            </a:r>
          </a:p>
          <a:p>
            <a:r>
              <a:rPr lang="pt-BR" dirty="0"/>
              <a:t>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247975" y="2750661"/>
            <a:ext cx="72008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Descrição: Conhecer, gerenciar, executar e propor melhorias em seus processos de trabalho, procedimentos e rotinas do serviço público, sendo proativo diante dos problemas,  observando a interdependência e alinhamento com os demais setores,  usuários e servidores. Buscar formas diferentes de construir e empreender soluções criativas e inovadoras, dentro de um contexto de mudança.</a:t>
            </a:r>
            <a:endParaRPr lang="pt-BR" sz="2400" dirty="0">
              <a:latin typeface="Barlow" panose="020B060402020202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09042" y="1909217"/>
            <a:ext cx="16397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Visão de processo e buscar melhoria, excelência, perfeição, qualidade, agilidade de resposta, entrega no prazo, na sua execução, no serviço que presta ao usuário;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Conhecer, controlar, atualizar  e gerenciar os processos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Forma diferente de fazer;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Abertura a mudanças e melhorias de processos;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 charset="0"/>
              </a:rPr>
              <a:t>Alinhar com o cliente/usuário.</a:t>
            </a:r>
            <a:endParaRPr lang="pt-BR" sz="1200" dirty="0">
              <a:solidFill>
                <a:schemeClr val="bg1"/>
              </a:solidFill>
            </a:endParaRPr>
          </a:p>
        </p:txBody>
      </p:sp>
      <p:grpSp>
        <p:nvGrpSpPr>
          <p:cNvPr id="5" name="Google Shape;443;p39"/>
          <p:cNvGrpSpPr/>
          <p:nvPr/>
        </p:nvGrpSpPr>
        <p:grpSpPr>
          <a:xfrm>
            <a:off x="9638477" y="1024213"/>
            <a:ext cx="351192" cy="418491"/>
            <a:chOff x="1246775" y="910975"/>
            <a:chExt cx="439650" cy="523900"/>
          </a:xfrm>
          <a:solidFill>
            <a:srgbClr val="F6BB00"/>
          </a:solidFill>
        </p:grpSpPr>
        <p:sp>
          <p:nvSpPr>
            <p:cNvPr id="6" name="Google Shape;444;p39"/>
            <p:cNvSpPr/>
            <p:nvPr/>
          </p:nvSpPr>
          <p:spPr>
            <a:xfrm>
              <a:off x="1246775" y="970800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45;p39"/>
            <p:cNvSpPr/>
            <p:nvPr/>
          </p:nvSpPr>
          <p:spPr>
            <a:xfrm>
              <a:off x="1307825" y="910975"/>
              <a:ext cx="378600" cy="464050"/>
            </a:xfrm>
            <a:custGeom>
              <a:avLst/>
              <a:gdLst/>
              <a:ahLst/>
              <a:cxnLst/>
              <a:rect l="l" t="t" r="r" b="b"/>
              <a:pathLst>
                <a:path w="15144" h="18562" extrusionOk="0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46;p39"/>
            <p:cNvSpPr/>
            <p:nvPr/>
          </p:nvSpPr>
          <p:spPr>
            <a:xfrm>
              <a:off x="1602125" y="910975"/>
              <a:ext cx="84300" cy="84275"/>
            </a:xfrm>
            <a:custGeom>
              <a:avLst/>
              <a:gdLst/>
              <a:ahLst/>
              <a:cxnLst/>
              <a:rect l="l" t="t" r="r" b="b"/>
              <a:pathLst>
                <a:path w="3372" h="3371" extrusionOk="0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3135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91991" y="846663"/>
            <a:ext cx="59445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COMPROMETIMENTO/</a:t>
            </a:r>
          </a:p>
          <a:p>
            <a:r>
              <a:rPr lang="pt-BR" dirty="0"/>
              <a:t>COMPROMISSO COM O SERVIÇO PÚBLICO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287422" y="3011110"/>
            <a:ext cx="7161353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/>
          </a:lstStyle>
          <a:p>
            <a:r>
              <a:rPr lang="pt-BR" dirty="0"/>
              <a:t>Descrição: Participar ativamente das iniciativas propostas, engajando-se e auxiliando a viabilização das mudanças estratégicas e operacionais  da instituição.</a:t>
            </a:r>
          </a:p>
          <a:p>
            <a:r>
              <a:rPr lang="pt-BR" dirty="0"/>
              <a:t>Envolver-se e responsabilizar-se pela realização do trabalho que faz, zelando pelo patrimônio e pelo bom uso do recurso público, agindo com ética e comprometido com os objetivos  institucionais.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-9721" y="2557289"/>
            <a:ext cx="14901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200">
                <a:solidFill>
                  <a:schemeClr val="bg1"/>
                </a:solidFill>
                <a:latin typeface="Barlow" panose="020B0604020202020204" charset="0"/>
              </a:defRPr>
            </a:lvl1pPr>
          </a:lstStyle>
          <a:p>
            <a:r>
              <a:rPr lang="pt-BR" dirty="0"/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Proatividade “ir atrás” , "cada um fazer a sua parte“;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É essencial compromisso com o serviço público, Com as tarefas que faz – no prazo, com qualidade, sem erro para evitar retrabalho;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Com as regras da ética;</a:t>
            </a:r>
          </a:p>
          <a:p>
            <a:endParaRPr lang="pt-BR" dirty="0"/>
          </a:p>
        </p:txBody>
      </p:sp>
      <p:grpSp>
        <p:nvGrpSpPr>
          <p:cNvPr id="5" name="Google Shape;601;p39"/>
          <p:cNvGrpSpPr/>
          <p:nvPr/>
        </p:nvGrpSpPr>
        <p:grpSpPr>
          <a:xfrm>
            <a:off x="9720975" y="937088"/>
            <a:ext cx="303864" cy="396065"/>
            <a:chOff x="2624850" y="4296000"/>
            <a:chExt cx="380400" cy="495825"/>
          </a:xfrm>
        </p:grpSpPr>
        <p:sp>
          <p:nvSpPr>
            <p:cNvPr id="6" name="Google Shape;602;p39"/>
            <p:cNvSpPr/>
            <p:nvPr/>
          </p:nvSpPr>
          <p:spPr>
            <a:xfrm>
              <a:off x="2845875" y="4296000"/>
              <a:ext cx="126425" cy="125800"/>
            </a:xfrm>
            <a:custGeom>
              <a:avLst/>
              <a:gdLst/>
              <a:ahLst/>
              <a:cxnLst/>
              <a:rect l="l" t="t" r="r" b="b"/>
              <a:pathLst>
                <a:path w="5057" h="5032" extrusionOk="0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603;p39"/>
            <p:cNvSpPr/>
            <p:nvPr/>
          </p:nvSpPr>
          <p:spPr>
            <a:xfrm>
              <a:off x="2635850" y="4316150"/>
              <a:ext cx="369400" cy="475675"/>
            </a:xfrm>
            <a:custGeom>
              <a:avLst/>
              <a:gdLst/>
              <a:ahLst/>
              <a:cxnLst/>
              <a:rect l="l" t="t" r="r" b="b"/>
              <a:pathLst>
                <a:path w="14776" h="19027" extrusionOk="0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04;p39"/>
            <p:cNvSpPr/>
            <p:nvPr/>
          </p:nvSpPr>
          <p:spPr>
            <a:xfrm>
              <a:off x="2624850" y="4357675"/>
              <a:ext cx="171600" cy="171600"/>
            </a:xfrm>
            <a:custGeom>
              <a:avLst/>
              <a:gdLst/>
              <a:ahLst/>
              <a:cxnLst/>
              <a:rect l="l" t="t" r="r" b="b"/>
              <a:pathLst>
                <a:path w="6864" h="6864" extrusionOk="0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5966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42017" y="902891"/>
            <a:ext cx="60266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GARANTIR A SATISFAÇÃO DO USUÁRIO</a:t>
            </a:r>
          </a:p>
          <a:p>
            <a:r>
              <a:rPr lang="pt-BR" dirty="0"/>
              <a:t>FOCO NAS PESSOAS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-56281" y="1765201"/>
            <a:ext cx="15841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b="1" dirty="0">
                <a:solidFill>
                  <a:schemeClr val="bg1"/>
                </a:solidFill>
                <a:latin typeface="Barlow" panose="020B0604020202020204"/>
              </a:rPr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/>
              </a:rPr>
              <a:t>Focar no usuário/cidadão, entender a necessidade, atende-lo bem, direcionar para solução adequada, solucionar os problemas e satisfazer as expectativas;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/>
              </a:rPr>
              <a:t>Abertura para acolher, ouvir e escutar atentamente para encontrar a solução;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/>
              </a:rPr>
              <a:t>Trazer clareza para os usuários sobre o que será entregue;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bg1"/>
                </a:solidFill>
                <a:latin typeface="Barlow" panose="020B0604020202020204"/>
              </a:rPr>
              <a:t>Ser confiável nas entregas (prazo e qualidade) </a:t>
            </a:r>
          </a:p>
        </p:txBody>
      </p:sp>
      <p:grpSp>
        <p:nvGrpSpPr>
          <p:cNvPr id="5" name="Google Shape;484;p39"/>
          <p:cNvGrpSpPr/>
          <p:nvPr/>
        </p:nvGrpSpPr>
        <p:grpSpPr>
          <a:xfrm>
            <a:off x="9664799" y="1117129"/>
            <a:ext cx="376554" cy="231213"/>
            <a:chOff x="4601275" y="1702875"/>
            <a:chExt cx="471400" cy="289450"/>
          </a:xfrm>
        </p:grpSpPr>
        <p:sp>
          <p:nvSpPr>
            <p:cNvPr id="6" name="Google Shape;485;p39"/>
            <p:cNvSpPr/>
            <p:nvPr/>
          </p:nvSpPr>
          <p:spPr>
            <a:xfrm>
              <a:off x="4816200" y="170287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86;p39"/>
            <p:cNvSpPr/>
            <p:nvPr/>
          </p:nvSpPr>
          <p:spPr>
            <a:xfrm>
              <a:off x="503112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87;p39"/>
            <p:cNvSpPr/>
            <p:nvPr/>
          </p:nvSpPr>
          <p:spPr>
            <a:xfrm>
              <a:off x="4634875" y="1756000"/>
              <a:ext cx="404225" cy="178325"/>
            </a:xfrm>
            <a:custGeom>
              <a:avLst/>
              <a:gdLst/>
              <a:ahLst/>
              <a:cxnLst/>
              <a:rect l="l" t="t" r="r" b="b"/>
              <a:pathLst>
                <a:path w="16169" h="7133" extrusionOk="0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88;p39"/>
            <p:cNvSpPr/>
            <p:nvPr/>
          </p:nvSpPr>
          <p:spPr>
            <a:xfrm>
              <a:off x="460127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89;p39"/>
            <p:cNvSpPr/>
            <p:nvPr/>
          </p:nvSpPr>
          <p:spPr>
            <a:xfrm>
              <a:off x="4673325" y="1947725"/>
              <a:ext cx="327300" cy="44600"/>
            </a:xfrm>
            <a:custGeom>
              <a:avLst/>
              <a:gdLst/>
              <a:ahLst/>
              <a:cxnLst/>
              <a:rect l="l" t="t" r="r" b="b"/>
              <a:pathLst>
                <a:path w="13092" h="1784" extrusionOk="0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2192892" y="2341265"/>
            <a:ext cx="76435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400" dirty="0"/>
              <a:t>Descrição: </a:t>
            </a:r>
          </a:p>
          <a:p>
            <a:pPr algn="just"/>
            <a:r>
              <a:rPr lang="pt-BR" sz="2400" dirty="0"/>
              <a:t>Identificar, entender e acolher, as necessidades das pessoas na qualidade de usuários, servidor e cidadão,  identificando de maneira colaborativa as  soluções viáveis, atuando com </a:t>
            </a:r>
            <a:r>
              <a:rPr lang="pt-BR" sz="2400" dirty="0" err="1"/>
              <a:t>proatividade</a:t>
            </a:r>
            <a:r>
              <a:rPr lang="pt-BR" sz="2400" dirty="0"/>
              <a:t> e concentrando esforços na sua satisfação, prestando serviço com agilidade e entregas confiáveis de qualidade reconhecidas. </a:t>
            </a:r>
          </a:p>
        </p:txBody>
      </p:sp>
    </p:spTree>
    <p:extLst>
      <p:ext uri="{BB962C8B-B14F-4D97-AF65-F5344CB8AC3E}">
        <p14:creationId xmlns:p14="http://schemas.microsoft.com/office/powerpoint/2010/main" val="171737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12832" y="810513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TRABALHO EM TIME</a:t>
            </a:r>
          </a:p>
          <a:p>
            <a:r>
              <a:rPr lang="pt-BR" dirty="0"/>
              <a:t>“SOMOS TODOS UFPE”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-36889" y="2557289"/>
            <a:ext cx="152014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200">
                <a:solidFill>
                  <a:schemeClr val="bg1"/>
                </a:solidFill>
                <a:latin typeface="Barlow" panose="020B0604020202020204" charset="0"/>
              </a:defRPr>
            </a:lvl1pPr>
          </a:lstStyle>
          <a:p>
            <a:r>
              <a:rPr lang="pt-BR" dirty="0"/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Atuar de maneira multidisciplinar, socializar as informações;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Mais colaboração, estimular e aceitar as ideias dos demais;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Abertura ao diálogo, feedback e reconhecimento;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Empatia com as necessidades do outro.</a:t>
            </a:r>
          </a:p>
        </p:txBody>
      </p:sp>
      <p:grpSp>
        <p:nvGrpSpPr>
          <p:cNvPr id="13" name="Google Shape;544;p39"/>
          <p:cNvGrpSpPr/>
          <p:nvPr/>
        </p:nvGrpSpPr>
        <p:grpSpPr>
          <a:xfrm>
            <a:off x="9616093" y="1102755"/>
            <a:ext cx="408746" cy="302406"/>
            <a:chOff x="5255200" y="3006475"/>
            <a:chExt cx="511700" cy="378575"/>
          </a:xfrm>
        </p:grpSpPr>
        <p:sp>
          <p:nvSpPr>
            <p:cNvPr id="14" name="Google Shape;545;p39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46;p39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2031951" y="2989337"/>
            <a:ext cx="78636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dirty="0">
                <a:latin typeface="Barlow"/>
              </a:rPr>
              <a:t>Descrição:</a:t>
            </a:r>
          </a:p>
          <a:p>
            <a:pPr algn="just"/>
            <a:endParaRPr lang="pt-BR" sz="1800" dirty="0">
              <a:latin typeface="Barlow"/>
            </a:endParaRPr>
          </a:p>
          <a:p>
            <a:pPr algn="just"/>
            <a:r>
              <a:rPr lang="pt-BR" sz="1800" dirty="0">
                <a:latin typeface="Barlow"/>
              </a:rPr>
              <a:t>Atuar em time, construindo relacionamento de confiança e interdependência,  praticando colaboração, integração, compartilhamento de informações e conhecimentos necessários ao trabalho. Entender,  respeitar  e reconhecer as ideias dos demais integrantes, dialogar e dar feedback</a:t>
            </a:r>
            <a:r>
              <a:rPr lang="pt-BR" sz="1800" dirty="0">
                <a:latin typeface="Barlow" panose="020B0604020202020204" charset="0"/>
              </a:rPr>
              <a:t>,   buscando a  sinergia.</a:t>
            </a:r>
          </a:p>
          <a:p>
            <a:pPr algn="just"/>
            <a:r>
              <a:rPr lang="pt-BR" sz="1800" dirty="0">
                <a:latin typeface="Barlow"/>
              </a:rPr>
              <a:t>Nosso time está representado pela sua área e o conjunto das demais unidades da instituição.  </a:t>
            </a:r>
            <a:endParaRPr lang="pt-BR" sz="1800" dirty="0">
              <a:latin typeface="Barlow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629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84079" y="919990"/>
            <a:ext cx="48245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VISÃO ESTRATÉGICA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-22385" y="2159314"/>
            <a:ext cx="160875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200">
                <a:solidFill>
                  <a:schemeClr val="bg1"/>
                </a:solidFill>
                <a:latin typeface="Barlow" panose="020B0604020202020204" charset="0"/>
              </a:defRPr>
            </a:lvl1pPr>
          </a:lstStyle>
          <a:p>
            <a:r>
              <a:rPr lang="pt-BR" dirty="0"/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Promover o planejamento estratégico e seus desdobramentos – disseminar e assegurar a sua execução;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Assegurar que os projetos se vinculem à estratégia Garantir orçamento para realizar os projetos e planos;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Ter foco no resultado da instituição</a:t>
            </a:r>
          </a:p>
        </p:txBody>
      </p:sp>
      <p:grpSp>
        <p:nvGrpSpPr>
          <p:cNvPr id="5" name="Google Shape;493;p39"/>
          <p:cNvGrpSpPr/>
          <p:nvPr/>
        </p:nvGrpSpPr>
        <p:grpSpPr>
          <a:xfrm>
            <a:off x="9664799" y="1045121"/>
            <a:ext cx="342406" cy="364832"/>
            <a:chOff x="5970800" y="1619250"/>
            <a:chExt cx="428650" cy="456725"/>
          </a:xfrm>
        </p:grpSpPr>
        <p:sp>
          <p:nvSpPr>
            <p:cNvPr id="6" name="Google Shape;494;p39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95;p39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96;p39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97;p39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98;p39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2464446" y="2928493"/>
            <a:ext cx="72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Barlow"/>
              </a:defRPr>
            </a:lvl1pPr>
          </a:lstStyle>
          <a:p>
            <a:r>
              <a:rPr lang="pt-BR" sz="2000" dirty="0">
                <a:solidFill>
                  <a:schemeClr val="tx1"/>
                </a:solidFill>
              </a:rPr>
              <a:t>Descrição: </a:t>
            </a:r>
          </a:p>
          <a:p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>
                <a:solidFill>
                  <a:schemeClr val="tx1"/>
                </a:solidFill>
              </a:rPr>
              <a:t>Identificar oportunidades para alcançar  a visão de futuro da instituição e realizar sua missão institucionais, planejando, disseminando e desdobrando suas estratégias,  assegurando a vinculação destas, aos programas, projetos e serviços. Executar, monitorar e avaliar as ações, otimizando tempo, recursos disponíveis e  comunicando o alcance dos resultados.   </a:t>
            </a:r>
          </a:p>
        </p:txBody>
      </p:sp>
    </p:spTree>
    <p:extLst>
      <p:ext uri="{BB962C8B-B14F-4D97-AF65-F5344CB8AC3E}">
        <p14:creationId xmlns:p14="http://schemas.microsoft.com/office/powerpoint/2010/main" val="329111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24039" y="1052378"/>
            <a:ext cx="48965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dirty="0"/>
              <a:t>GESTOR QUE FAZ A DIFERENÇA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-142149" y="1477169"/>
            <a:ext cx="17420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200">
                <a:solidFill>
                  <a:schemeClr val="bg1"/>
                </a:solidFill>
                <a:latin typeface="Barlow" panose="020B0604020202020204" charset="0"/>
              </a:defRPr>
            </a:lvl1pPr>
          </a:lstStyle>
          <a:p>
            <a:r>
              <a:rPr lang="pt-BR" dirty="0"/>
              <a:t>Palavras-Chave: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Habilidade para conduzir a equipe, motivar, mobilizar para o serviço público;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/>
              <a:t>Fazer junto, dar feedback sobre o desempenho.  empatia, valorização e reconhecimento do servidor;</a:t>
            </a:r>
          </a:p>
          <a:p>
            <a:pPr marL="171450" indent="-17145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t-BR" dirty="0"/>
              <a:t>Autodesenvolvi-</a:t>
            </a:r>
          </a:p>
          <a:p>
            <a:pPr marL="171450" indent="-17145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t-BR" dirty="0"/>
              <a:t>mento e  desenvolvimento da equipe, </a:t>
            </a:r>
          </a:p>
          <a:p>
            <a:pPr marL="171450" indent="-17145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t-BR" dirty="0"/>
              <a:t>Entender o processo de seu setor e estimular sua equipe a dominar seu processo; </a:t>
            </a:r>
          </a:p>
          <a:p>
            <a:pPr marL="171450" indent="-17145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pt-BR" dirty="0"/>
              <a:t>Acompanhar as atividades de cada membro da sua equipe;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dirty="0"/>
          </a:p>
        </p:txBody>
      </p:sp>
      <p:grpSp>
        <p:nvGrpSpPr>
          <p:cNvPr id="5" name="Google Shape;281;p30"/>
          <p:cNvGrpSpPr/>
          <p:nvPr/>
        </p:nvGrpSpPr>
        <p:grpSpPr>
          <a:xfrm>
            <a:off x="9728555" y="990962"/>
            <a:ext cx="320958" cy="379470"/>
            <a:chOff x="4636075" y="261925"/>
            <a:chExt cx="401800" cy="475050"/>
          </a:xfrm>
        </p:grpSpPr>
        <p:sp>
          <p:nvSpPr>
            <p:cNvPr id="6" name="Google Shape;282;p30"/>
            <p:cNvSpPr/>
            <p:nvPr/>
          </p:nvSpPr>
          <p:spPr>
            <a:xfrm>
              <a:off x="4665400" y="326650"/>
              <a:ext cx="372475" cy="97100"/>
            </a:xfrm>
            <a:custGeom>
              <a:avLst/>
              <a:gdLst/>
              <a:ahLst/>
              <a:cxnLst/>
              <a:rect l="l" t="t" r="r" b="b"/>
              <a:pathLst>
                <a:path w="14899" h="3884" extrusionOk="0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83;p30"/>
            <p:cNvSpPr/>
            <p:nvPr/>
          </p:nvSpPr>
          <p:spPr>
            <a:xfrm>
              <a:off x="4636075" y="438375"/>
              <a:ext cx="372475" cy="97125"/>
            </a:xfrm>
            <a:custGeom>
              <a:avLst/>
              <a:gdLst/>
              <a:ahLst/>
              <a:cxnLst/>
              <a:rect l="l" t="t" r="r" b="b"/>
              <a:pathLst>
                <a:path w="14899" h="3885" extrusionOk="0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84;p30"/>
            <p:cNvSpPr/>
            <p:nvPr/>
          </p:nvSpPr>
          <p:spPr>
            <a:xfrm>
              <a:off x="4814975" y="261925"/>
              <a:ext cx="44000" cy="50100"/>
            </a:xfrm>
            <a:custGeom>
              <a:avLst/>
              <a:gdLst/>
              <a:ahLst/>
              <a:cxnLst/>
              <a:rect l="l" t="t" r="r" b="b"/>
              <a:pathLst>
                <a:path w="1760" h="2004" extrusionOk="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85;p30"/>
            <p:cNvSpPr/>
            <p:nvPr/>
          </p:nvSpPr>
          <p:spPr>
            <a:xfrm>
              <a:off x="4814975" y="550125"/>
              <a:ext cx="44000" cy="186850"/>
            </a:xfrm>
            <a:custGeom>
              <a:avLst/>
              <a:gdLst/>
              <a:ahLst/>
              <a:cxnLst/>
              <a:rect l="l" t="t" r="r" b="b"/>
              <a:pathLst>
                <a:path w="1760" h="7474" extrusionOk="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CaixaDeTexto 12"/>
          <p:cNvSpPr txBox="1"/>
          <p:nvPr/>
        </p:nvSpPr>
        <p:spPr>
          <a:xfrm>
            <a:off x="1599903" y="2413273"/>
            <a:ext cx="88653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Barlow"/>
              </a:defRPr>
            </a:lvl1pPr>
          </a:lstStyle>
          <a:p>
            <a:r>
              <a:rPr lang="pt-BR" sz="1800" dirty="0">
                <a:solidFill>
                  <a:schemeClr val="tx1"/>
                </a:solidFill>
              </a:rPr>
              <a:t>Descrição: 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Conhece os processos de  trabalho e o impacto deles  nos demais setores relacionados. Planeja, comunica e delega atividades de acordo com objetivos do seu setor e do serviço público. 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Orienta a atuação da equipe para atendimento das demandas dentro dos critérios de qualidade e prazos de entrega.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Lidera o time pelo exemplo, gerencia as pessoas de acordo com as politicas da instituição proporciona um ambiente favorável às mudanças , estimula e reconhece desempenhos diferenciados e se compromete com o  seu próprio desempenho   e desenvolvimento e de seu time, para atingimento de resultados.</a:t>
            </a:r>
          </a:p>
          <a:p>
            <a:r>
              <a:rPr lang="pt-BR" sz="18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4159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32091D6D-AD16-4B43-B6CC-C7659DDD51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647" t="8106" r="3508" b="75707"/>
          <a:stretch/>
        </p:blipFill>
        <p:spPr>
          <a:xfrm>
            <a:off x="8512671" y="109017"/>
            <a:ext cx="1800200" cy="1224136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114647" y="541065"/>
            <a:ext cx="64700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>
                <a:solidFill>
                  <a:schemeClr val="bg1"/>
                </a:solidFill>
                <a:latin typeface="Barlow"/>
              </a:defRPr>
            </a:lvl1pPr>
          </a:lstStyle>
          <a:p>
            <a:r>
              <a:rPr lang="pt-BR" b="1" dirty="0">
                <a:solidFill>
                  <a:srgbClr val="FF0000"/>
                </a:solidFill>
              </a:rPr>
              <a:t>CRONOGRAMA MACRO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879476" y="1433081"/>
            <a:ext cx="9018281" cy="5588704"/>
            <a:chOff x="228809" y="1119949"/>
            <a:chExt cx="7543863" cy="5195245"/>
          </a:xfrm>
        </p:grpSpPr>
        <p:sp>
          <p:nvSpPr>
            <p:cNvPr id="6" name="Rectangle 56"/>
            <p:cNvSpPr/>
            <p:nvPr/>
          </p:nvSpPr>
          <p:spPr bwMode="auto">
            <a:xfrm>
              <a:off x="6594553" y="2037176"/>
              <a:ext cx="551273" cy="4256345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grpSp>
          <p:nvGrpSpPr>
            <p:cNvPr id="7" name="Grupo 6"/>
            <p:cNvGrpSpPr/>
            <p:nvPr/>
          </p:nvGrpSpPr>
          <p:grpSpPr>
            <a:xfrm>
              <a:off x="228809" y="1119949"/>
              <a:ext cx="7543863" cy="5181756"/>
              <a:chOff x="-35436" y="627020"/>
              <a:chExt cx="7139204" cy="6109568"/>
            </a:xfrm>
          </p:grpSpPr>
          <p:grpSp>
            <p:nvGrpSpPr>
              <p:cNvPr id="20" name="Group 91"/>
              <p:cNvGrpSpPr/>
              <p:nvPr/>
            </p:nvGrpSpPr>
            <p:grpSpPr>
              <a:xfrm>
                <a:off x="13687" y="1267664"/>
                <a:ext cx="2873091" cy="5468924"/>
                <a:chOff x="214466" y="1086211"/>
                <a:chExt cx="3112520" cy="5468924"/>
              </a:xfrm>
            </p:grpSpPr>
            <p:sp>
              <p:nvSpPr>
                <p:cNvPr id="22" name="Rectangle 56"/>
                <p:cNvSpPr/>
                <p:nvPr/>
              </p:nvSpPr>
              <p:spPr bwMode="auto">
                <a:xfrm>
                  <a:off x="2745747" y="1511122"/>
                  <a:ext cx="581235" cy="5044012"/>
                </a:xfrm>
                <a:prstGeom prst="rect">
                  <a:avLst/>
                </a:prstGeom>
                <a:solidFill>
                  <a:srgbClr val="ED7D31">
                    <a:lumMod val="20000"/>
                    <a:lumOff val="80000"/>
                  </a:srgbClr>
                </a:solidFill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/>
                <a:lstStyle/>
                <a:p>
                  <a:pPr marL="0" marR="0" lvl="0" indent="0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2776"/>
                    </a:solidFill>
                    <a:effectLst/>
                    <a:uLnTx/>
                    <a:uFillTx/>
                    <a:latin typeface="Verdana"/>
                  </a:endParaRPr>
                </a:p>
              </p:txBody>
            </p:sp>
            <p:sp>
              <p:nvSpPr>
                <p:cNvPr id="23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2745750" y="1105547"/>
                  <a:ext cx="581236" cy="340691"/>
                </a:xfrm>
                <a:prstGeom prst="rect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FFFFFF"/>
                  </a:solidFill>
                  <a:prstDash val="solid"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 anchor="ctr"/>
                <a:lstStyle/>
                <a:p>
                  <a:pPr marL="0" marR="0" lvl="0" indent="0" algn="ctr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Verdana"/>
                      <a:cs typeface="Arial" charset="0"/>
                    </a:rPr>
                    <a:t>5</a:t>
                  </a:r>
                </a:p>
              </p:txBody>
            </p:sp>
            <p:sp>
              <p:nvSpPr>
                <p:cNvPr id="24" name="Rectangle 56"/>
                <p:cNvSpPr/>
                <p:nvPr/>
              </p:nvSpPr>
              <p:spPr bwMode="auto">
                <a:xfrm>
                  <a:off x="2121577" y="1501475"/>
                  <a:ext cx="553472" cy="5044012"/>
                </a:xfrm>
                <a:prstGeom prst="rect">
                  <a:avLst/>
                </a:prstGeom>
                <a:solidFill>
                  <a:srgbClr val="ED7D31">
                    <a:lumMod val="20000"/>
                    <a:lumOff val="80000"/>
                  </a:srgbClr>
                </a:solidFill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/>
                <a:lstStyle/>
                <a:p>
                  <a:pPr marL="0" marR="0" lvl="0" indent="0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2776"/>
                    </a:solidFill>
                    <a:effectLst/>
                    <a:uLnTx/>
                    <a:uFillTx/>
                    <a:latin typeface="Verdana"/>
                  </a:endParaRPr>
                </a:p>
              </p:txBody>
            </p:sp>
            <p:sp>
              <p:nvSpPr>
                <p:cNvPr id="25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2121577" y="1086211"/>
                  <a:ext cx="553472" cy="360028"/>
                </a:xfrm>
                <a:prstGeom prst="rect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FFFFFF"/>
                  </a:solidFill>
                  <a:prstDash val="solid"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 anchor="ctr"/>
                <a:lstStyle/>
                <a:p>
                  <a:pPr marL="0" marR="0" lvl="0" indent="0" algn="ctr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Verdana"/>
                      <a:cs typeface="Arial" charset="0"/>
                    </a:rPr>
                    <a:t>4</a:t>
                  </a:r>
                </a:p>
              </p:txBody>
            </p:sp>
            <p:sp>
              <p:nvSpPr>
                <p:cNvPr id="26" name="Rectangle 56"/>
                <p:cNvSpPr/>
                <p:nvPr/>
              </p:nvSpPr>
              <p:spPr bwMode="auto">
                <a:xfrm>
                  <a:off x="1449102" y="1501473"/>
                  <a:ext cx="571246" cy="5044012"/>
                </a:xfrm>
                <a:prstGeom prst="rect">
                  <a:avLst/>
                </a:prstGeom>
                <a:solidFill>
                  <a:srgbClr val="ED7D31">
                    <a:lumMod val="20000"/>
                    <a:lumOff val="80000"/>
                  </a:srgbClr>
                </a:solidFill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/>
                <a:lstStyle/>
                <a:p>
                  <a:pPr marL="0" marR="0" lvl="0" indent="0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2776"/>
                    </a:solidFill>
                    <a:effectLst/>
                    <a:uLnTx/>
                    <a:uFillTx/>
                    <a:latin typeface="Verdana"/>
                  </a:endParaRPr>
                </a:p>
              </p:txBody>
            </p:sp>
            <p:sp>
              <p:nvSpPr>
                <p:cNvPr id="27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1438442" y="1086211"/>
                  <a:ext cx="601116" cy="360028"/>
                </a:xfrm>
                <a:prstGeom prst="rect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FFFFFF"/>
                  </a:solidFill>
                  <a:prstDash val="solid"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 anchor="ctr"/>
                <a:lstStyle/>
                <a:p>
                  <a:pPr marL="0" marR="0" lvl="0" indent="0" algn="ctr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Verdana"/>
                      <a:cs typeface="Arial" charset="0"/>
                    </a:rPr>
                    <a:t>3</a:t>
                  </a:r>
                </a:p>
              </p:txBody>
            </p:sp>
            <p:sp>
              <p:nvSpPr>
                <p:cNvPr id="28" name="Rectangle 56"/>
                <p:cNvSpPr/>
                <p:nvPr/>
              </p:nvSpPr>
              <p:spPr bwMode="auto">
                <a:xfrm>
                  <a:off x="234304" y="1511123"/>
                  <a:ext cx="579792" cy="5044012"/>
                </a:xfrm>
                <a:prstGeom prst="rect">
                  <a:avLst/>
                </a:prstGeom>
                <a:solidFill>
                  <a:srgbClr val="ED7D31">
                    <a:lumMod val="20000"/>
                    <a:lumOff val="80000"/>
                  </a:srgbClr>
                </a:solidFill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/>
                <a:lstStyle/>
                <a:p>
                  <a:pPr marL="0" marR="0" lvl="0" indent="0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776"/>
                    </a:solidFill>
                    <a:effectLst/>
                    <a:uLnTx/>
                    <a:uFillTx/>
                    <a:latin typeface="Verdana"/>
                  </a:endParaRPr>
                </a:p>
              </p:txBody>
            </p:sp>
            <p:sp>
              <p:nvSpPr>
                <p:cNvPr id="29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214466" y="1086211"/>
                  <a:ext cx="573794" cy="375933"/>
                </a:xfrm>
                <a:prstGeom prst="rect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FFFFFF"/>
                  </a:solidFill>
                  <a:prstDash val="solid"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 anchor="ctr"/>
                <a:lstStyle/>
                <a:p>
                  <a:pPr marL="0" marR="0" lvl="0" indent="0" algn="ctr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Verdana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30" name="Rectangle 137"/>
                <p:cNvSpPr/>
                <p:nvPr/>
              </p:nvSpPr>
              <p:spPr bwMode="auto">
                <a:xfrm>
                  <a:off x="874195" y="1511123"/>
                  <a:ext cx="518443" cy="5044012"/>
                </a:xfrm>
                <a:prstGeom prst="rect">
                  <a:avLst/>
                </a:prstGeom>
                <a:solidFill>
                  <a:srgbClr val="ED7D31">
                    <a:lumMod val="20000"/>
                    <a:lumOff val="80000"/>
                  </a:srgbClr>
                </a:solidFill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/>
                <a:lstStyle/>
                <a:p>
                  <a:pPr marL="0" marR="0" lvl="0" indent="0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2776"/>
                    </a:solidFill>
                    <a:effectLst/>
                    <a:uLnTx/>
                    <a:uFillTx/>
                    <a:latin typeface="Verdana"/>
                  </a:endParaRPr>
                </a:p>
              </p:txBody>
            </p:sp>
            <p:sp>
              <p:nvSpPr>
                <p:cNvPr id="31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849050" y="1086211"/>
                  <a:ext cx="518443" cy="360028"/>
                </a:xfrm>
                <a:prstGeom prst="rect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FFFFFF"/>
                  </a:solidFill>
                  <a:prstDash val="solid"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lIns="91434" tIns="45718" rIns="91434" bIns="45718" anchor="ctr"/>
                <a:lstStyle/>
                <a:p>
                  <a:pPr marL="0" marR="0" lvl="0" indent="0" algn="ctr" defTabSz="1042873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Verdana"/>
                      <a:cs typeface="Arial" charset="0"/>
                    </a:rPr>
                    <a:t>2</a:t>
                  </a:r>
                </a:p>
              </p:txBody>
            </p:sp>
          </p:grpSp>
          <p:sp>
            <p:nvSpPr>
              <p:cNvPr id="21" name="Text Box 105"/>
              <p:cNvSpPr txBox="1">
                <a:spLocks noChangeArrowheads="1"/>
              </p:cNvSpPr>
              <p:nvPr/>
            </p:nvSpPr>
            <p:spPr bwMode="auto">
              <a:xfrm>
                <a:off x="-35436" y="627020"/>
                <a:ext cx="7139204" cy="529890"/>
              </a:xfrm>
              <a:prstGeom prst="rect">
                <a:avLst/>
              </a:prstGeom>
              <a:solidFill>
                <a:srgbClr val="FF0000"/>
              </a:solidFill>
              <a:ln w="38100" cap="flat" cmpd="sng" algn="ctr">
                <a:solidFill>
                  <a:srgbClr val="FFFFFF"/>
                </a:solidFill>
                <a:prstDash val="solid"/>
                <a:headEnd/>
                <a:tailE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lIns="91434" tIns="45718" rIns="91434" bIns="45718" anchor="ctr"/>
              <a:lstStyle/>
              <a:p>
                <a:pPr marL="0" marR="0" lvl="0" indent="0" algn="ctr" defTabSz="104287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Verdana"/>
                    <a:cs typeface="Arial" charset="0"/>
                  </a:rPr>
                  <a:t>Semanas</a:t>
                </a:r>
              </a:p>
            </p:txBody>
          </p:sp>
        </p:grpSp>
        <p:sp>
          <p:nvSpPr>
            <p:cNvPr id="8" name="Rectangle 56"/>
            <p:cNvSpPr/>
            <p:nvPr/>
          </p:nvSpPr>
          <p:spPr bwMode="auto">
            <a:xfrm>
              <a:off x="3409914" y="2037176"/>
              <a:ext cx="571113" cy="4278018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sp>
          <p:nvSpPr>
            <p:cNvPr id="9" name="Text Box 113"/>
            <p:cNvSpPr txBox="1">
              <a:spLocks noChangeArrowheads="1"/>
            </p:cNvSpPr>
            <p:nvPr/>
          </p:nvSpPr>
          <p:spPr bwMode="auto">
            <a:xfrm>
              <a:off x="3383181" y="1693193"/>
              <a:ext cx="596651" cy="275463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6</a:t>
              </a:r>
            </a:p>
          </p:txBody>
        </p:sp>
        <p:sp>
          <p:nvSpPr>
            <p:cNvPr id="10" name="Text Box 113"/>
            <p:cNvSpPr txBox="1">
              <a:spLocks noChangeArrowheads="1"/>
            </p:cNvSpPr>
            <p:nvPr/>
          </p:nvSpPr>
          <p:spPr bwMode="auto">
            <a:xfrm>
              <a:off x="4057041" y="1679705"/>
              <a:ext cx="587426" cy="288952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7</a:t>
              </a:r>
            </a:p>
          </p:txBody>
        </p:sp>
        <p:sp>
          <p:nvSpPr>
            <p:cNvPr id="11" name="Rectangle 56"/>
            <p:cNvSpPr/>
            <p:nvPr/>
          </p:nvSpPr>
          <p:spPr bwMode="auto">
            <a:xfrm>
              <a:off x="5354970" y="2023688"/>
              <a:ext cx="553212" cy="4278018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sp>
          <p:nvSpPr>
            <p:cNvPr id="12" name="Text Box 113"/>
            <p:cNvSpPr txBox="1">
              <a:spLocks noChangeArrowheads="1"/>
            </p:cNvSpPr>
            <p:nvPr/>
          </p:nvSpPr>
          <p:spPr bwMode="auto">
            <a:xfrm>
              <a:off x="4707215" y="1693193"/>
              <a:ext cx="596159" cy="275463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8</a:t>
              </a:r>
            </a:p>
          </p:txBody>
        </p:sp>
        <p:sp>
          <p:nvSpPr>
            <p:cNvPr id="13" name="Rectangle 56"/>
            <p:cNvSpPr/>
            <p:nvPr/>
          </p:nvSpPr>
          <p:spPr bwMode="auto">
            <a:xfrm>
              <a:off x="4719478" y="2023688"/>
              <a:ext cx="596159" cy="4278018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sp>
          <p:nvSpPr>
            <p:cNvPr id="14" name="Text Box 113"/>
            <p:cNvSpPr txBox="1">
              <a:spLocks noChangeArrowheads="1"/>
            </p:cNvSpPr>
            <p:nvPr/>
          </p:nvSpPr>
          <p:spPr bwMode="auto">
            <a:xfrm>
              <a:off x="5354970" y="1679704"/>
              <a:ext cx="553212" cy="288953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9</a:t>
              </a:r>
            </a:p>
          </p:txBody>
        </p:sp>
        <p:sp>
          <p:nvSpPr>
            <p:cNvPr id="15" name="Rectangle 56"/>
            <p:cNvSpPr/>
            <p:nvPr/>
          </p:nvSpPr>
          <p:spPr bwMode="auto">
            <a:xfrm>
              <a:off x="5935108" y="2037176"/>
              <a:ext cx="583146" cy="4256345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sp>
          <p:nvSpPr>
            <p:cNvPr id="16" name="Text Box 113"/>
            <p:cNvSpPr txBox="1">
              <a:spLocks noChangeArrowheads="1"/>
            </p:cNvSpPr>
            <p:nvPr/>
          </p:nvSpPr>
          <p:spPr bwMode="auto">
            <a:xfrm>
              <a:off x="5935108" y="1693193"/>
              <a:ext cx="583146" cy="288953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10</a:t>
              </a:r>
            </a:p>
          </p:txBody>
        </p:sp>
        <p:sp>
          <p:nvSpPr>
            <p:cNvPr id="17" name="Text Box 113"/>
            <p:cNvSpPr txBox="1">
              <a:spLocks noChangeArrowheads="1"/>
            </p:cNvSpPr>
            <p:nvPr/>
          </p:nvSpPr>
          <p:spPr bwMode="auto">
            <a:xfrm>
              <a:off x="6594556" y="1693193"/>
              <a:ext cx="551273" cy="288953"/>
            </a:xfrm>
            <a:prstGeom prst="rect">
              <a:avLst/>
            </a:prstGeom>
            <a:solidFill>
              <a:srgbClr val="FF0000"/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 anchor="ctr"/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cs typeface="Arial" charset="0"/>
                </a:rPr>
                <a:t>11</a:t>
              </a:r>
            </a:p>
          </p:txBody>
        </p:sp>
        <p:sp>
          <p:nvSpPr>
            <p:cNvPr id="18" name="Rectangle 56"/>
            <p:cNvSpPr/>
            <p:nvPr/>
          </p:nvSpPr>
          <p:spPr bwMode="auto">
            <a:xfrm>
              <a:off x="4067676" y="2023688"/>
              <a:ext cx="573684" cy="4278018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9525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91434" tIns="45718" rIns="91434" bIns="45718"/>
            <a:lstStyle/>
            <a:p>
              <a:pPr marL="0" marR="0" lvl="0" indent="0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Verdana"/>
              </a:endParaRPr>
            </a:p>
          </p:txBody>
        </p:sp>
        <p:sp>
          <p:nvSpPr>
            <p:cNvPr id="19" name="Oval 41"/>
            <p:cNvSpPr/>
            <p:nvPr/>
          </p:nvSpPr>
          <p:spPr bwMode="auto">
            <a:xfrm>
              <a:off x="364604" y="2242256"/>
              <a:ext cx="1398967" cy="651309"/>
            </a:xfrm>
            <a:prstGeom prst="ellipse">
              <a:avLst/>
            </a:prstGeom>
            <a:solidFill>
              <a:srgbClr val="00B050"/>
            </a:solidFill>
            <a:ln w="381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vert="horz" wrap="none" lIns="104280" tIns="52141" rIns="104280" bIns="52141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</a:rPr>
                <a:t> </a:t>
              </a: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cs typeface="Arial" charset="0"/>
                </a:rPr>
                <a:t>Etapa </a:t>
              </a:r>
              <a:r>
                <a:rPr lang="pt-BR" sz="1400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Arial" charset="0"/>
                </a:rPr>
                <a:t>1</a:t>
              </a:r>
            </a:p>
            <a:p>
              <a:pPr marL="0" marR="0" lvl="0" indent="0" algn="ctr" defTabSz="104287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cs typeface="Arial" charset="0"/>
                </a:rPr>
                <a:t>25/3 a 10/4 </a:t>
              </a:r>
            </a:p>
          </p:txBody>
        </p:sp>
      </p:grpSp>
      <p:cxnSp>
        <p:nvCxnSpPr>
          <p:cNvPr id="32" name="Conector reto 31"/>
          <p:cNvCxnSpPr/>
          <p:nvPr/>
        </p:nvCxnSpPr>
        <p:spPr>
          <a:xfrm>
            <a:off x="3128659" y="2396836"/>
            <a:ext cx="27611" cy="13322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2566514" y="3514682"/>
            <a:ext cx="1205475" cy="1167433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R="0" lvl="0" indent="0" algn="ctr" defTabSz="104287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Reunião</a:t>
            </a:r>
          </a:p>
          <a:p>
            <a:r>
              <a:rPr lang="pt-BR" dirty="0"/>
              <a:t> de validação</a:t>
            </a:r>
          </a:p>
          <a:p>
            <a:r>
              <a:rPr lang="pt-BR" dirty="0"/>
              <a:t>Comitê +</a:t>
            </a:r>
          </a:p>
          <a:p>
            <a:r>
              <a:rPr lang="pt-BR" dirty="0"/>
              <a:t>Pró-reitores </a:t>
            </a:r>
          </a:p>
          <a:p>
            <a:r>
              <a:rPr lang="pt-BR" dirty="0"/>
              <a:t>e Diretores</a:t>
            </a:r>
          </a:p>
        </p:txBody>
      </p:sp>
      <p:cxnSp>
        <p:nvCxnSpPr>
          <p:cNvPr id="34" name="Conector reto 33"/>
          <p:cNvCxnSpPr/>
          <p:nvPr/>
        </p:nvCxnSpPr>
        <p:spPr>
          <a:xfrm>
            <a:off x="5433487" y="2384147"/>
            <a:ext cx="27611" cy="331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>
            <a:off x="6952540" y="2397553"/>
            <a:ext cx="27611" cy="331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 Box 113"/>
          <p:cNvSpPr txBox="1">
            <a:spLocks noChangeArrowheads="1"/>
          </p:cNvSpPr>
          <p:nvPr/>
        </p:nvSpPr>
        <p:spPr bwMode="auto">
          <a:xfrm>
            <a:off x="9221806" y="2055966"/>
            <a:ext cx="659017" cy="310837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FFFFFF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8" rIns="91434" bIns="45718" anchor="ctr"/>
          <a:lstStyle/>
          <a:p>
            <a:pPr marL="0" marR="0" lvl="0" indent="0" algn="ctr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cs typeface="Arial" charset="0"/>
              </a:rPr>
              <a:t>12</a:t>
            </a:r>
          </a:p>
        </p:txBody>
      </p:sp>
      <p:sp>
        <p:nvSpPr>
          <p:cNvPr id="37" name="Oval 41"/>
          <p:cNvSpPr/>
          <p:nvPr/>
        </p:nvSpPr>
        <p:spPr bwMode="auto">
          <a:xfrm>
            <a:off x="3904159" y="4160909"/>
            <a:ext cx="3048708" cy="916660"/>
          </a:xfrm>
          <a:prstGeom prst="ellipse">
            <a:avLst/>
          </a:prstGeom>
          <a:solidFill>
            <a:srgbClr val="00B05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Arial" charset="0"/>
              </a:rPr>
              <a:t>Etapa 2</a:t>
            </a:r>
            <a:endParaRPr lang="pt-BR" sz="1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Arial" charset="0"/>
            </a:endParaRPr>
          </a:p>
          <a:p>
            <a:pPr marL="0" marR="0" lvl="0" indent="0" algn="ctr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Arial" charset="0"/>
              </a:rPr>
              <a:t>15 a 30/4 </a:t>
            </a:r>
          </a:p>
        </p:txBody>
      </p:sp>
      <p:sp>
        <p:nvSpPr>
          <p:cNvPr id="38" name="Rectangle 56"/>
          <p:cNvSpPr/>
          <p:nvPr/>
        </p:nvSpPr>
        <p:spPr bwMode="auto">
          <a:xfrm>
            <a:off x="9238394" y="2443088"/>
            <a:ext cx="659017" cy="4578697"/>
          </a:xfrm>
          <a:prstGeom prst="rect">
            <a:avLst/>
          </a:prstGeom>
          <a:solidFill>
            <a:srgbClr val="ED7D31">
              <a:lumMod val="20000"/>
              <a:lumOff val="80000"/>
            </a:srgbClr>
          </a:solidFill>
          <a:ln w="9525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91434" tIns="45718" rIns="91434" bIns="45718"/>
          <a:lstStyle/>
          <a:p>
            <a:pPr marL="0" marR="0" lvl="0" indent="0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Verdana"/>
            </a:endParaRPr>
          </a:p>
        </p:txBody>
      </p:sp>
      <p:sp>
        <p:nvSpPr>
          <p:cNvPr id="39" name="Oval 41"/>
          <p:cNvSpPr/>
          <p:nvPr/>
        </p:nvSpPr>
        <p:spPr bwMode="auto">
          <a:xfrm>
            <a:off x="7792591" y="5077569"/>
            <a:ext cx="1672390" cy="700636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Arial" charset="0"/>
              </a:rPr>
              <a:t>Etapa 3</a:t>
            </a:r>
          </a:p>
          <a:p>
            <a:pPr marL="0" marR="0" lvl="0" indent="0" algn="ctr" defTabSz="104287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10/5</a:t>
            </a:r>
          </a:p>
        </p:txBody>
      </p:sp>
      <p:cxnSp>
        <p:nvCxnSpPr>
          <p:cNvPr id="40" name="Conector reto 39"/>
          <p:cNvCxnSpPr/>
          <p:nvPr/>
        </p:nvCxnSpPr>
        <p:spPr>
          <a:xfrm>
            <a:off x="9664799" y="2399706"/>
            <a:ext cx="27611" cy="39019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/>
        </p:nvSpPr>
        <p:spPr>
          <a:xfrm>
            <a:off x="9120952" y="6053205"/>
            <a:ext cx="1170023" cy="636250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R="0" lvl="0" indent="0" algn="ctr" defTabSz="104287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Reunião de </a:t>
            </a:r>
          </a:p>
          <a:p>
            <a:r>
              <a:rPr lang="pt-BR" dirty="0"/>
              <a:t>Fechamento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4894766" y="5651271"/>
            <a:ext cx="1205475" cy="1167433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R="0" lvl="0" indent="0" algn="ctr" defTabSz="104287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Reunião</a:t>
            </a:r>
          </a:p>
          <a:p>
            <a:r>
              <a:rPr lang="pt-BR" dirty="0">
                <a:solidFill>
                  <a:schemeClr val="bg1"/>
                </a:solidFill>
              </a:rPr>
              <a:t> de validação</a:t>
            </a:r>
          </a:p>
          <a:p>
            <a:r>
              <a:rPr lang="pt-BR" dirty="0">
                <a:solidFill>
                  <a:schemeClr val="bg1"/>
                </a:solidFill>
              </a:rPr>
              <a:t>Comitê</a:t>
            </a:r>
          </a:p>
          <a:p>
            <a:r>
              <a:rPr lang="pt-BR" dirty="0">
                <a:solidFill>
                  <a:schemeClr val="bg1"/>
                </a:solidFill>
              </a:rPr>
              <a:t>29/4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6365699" y="5651611"/>
            <a:ext cx="1242002" cy="1315493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104280" tIns="52141" rIns="104280" bIns="52141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R="0" lvl="0" indent="0" algn="ctr" defTabSz="104287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Reunião</a:t>
            </a:r>
          </a:p>
          <a:p>
            <a:r>
              <a:rPr lang="pt-BR" dirty="0"/>
              <a:t> de validação</a:t>
            </a:r>
          </a:p>
          <a:p>
            <a:r>
              <a:rPr lang="pt-BR" dirty="0"/>
              <a:t>Comitê +</a:t>
            </a:r>
          </a:p>
          <a:p>
            <a:r>
              <a:rPr lang="pt-BR" dirty="0"/>
              <a:t>Pró-reitores </a:t>
            </a:r>
          </a:p>
          <a:p>
            <a:r>
              <a:rPr lang="pt-BR" dirty="0"/>
              <a:t>e Diretores</a:t>
            </a:r>
          </a:p>
          <a:p>
            <a:r>
              <a:rPr lang="pt-BR" dirty="0"/>
              <a:t>06/5</a:t>
            </a:r>
          </a:p>
        </p:txBody>
      </p:sp>
      <p:pic>
        <p:nvPicPr>
          <p:cNvPr id="44" name="Picture 4" descr="Resultado de imagem para UNIVERSIDADES FEDERAL DE PERNAMBUC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149" y="6787138"/>
            <a:ext cx="1286302" cy="72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30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20142</TotalTime>
  <Words>798</Words>
  <Application>Microsoft Office PowerPoint</Application>
  <PresentationFormat>Personalizar</PresentationFormat>
  <Paragraphs>101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Tulio Couceiro</dc:creator>
  <cp:lastModifiedBy>ccq1807</cp:lastModifiedBy>
  <cp:revision>1330</cp:revision>
  <cp:lastPrinted>2015-04-07T16:44:44Z</cp:lastPrinted>
  <dcterms:created xsi:type="dcterms:W3CDTF">2012-04-13T19:24:41Z</dcterms:created>
  <dcterms:modified xsi:type="dcterms:W3CDTF">2019-09-04T18:23:19Z</dcterms:modified>
</cp:coreProperties>
</file>