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8"/>
  </p:notesMasterIdLst>
  <p:sldIdLst>
    <p:sldId id="256" r:id="rId2"/>
    <p:sldId id="290" r:id="rId3"/>
    <p:sldId id="288" r:id="rId4"/>
    <p:sldId id="271" r:id="rId5"/>
    <p:sldId id="257" r:id="rId6"/>
    <p:sldId id="258" r:id="rId7"/>
    <p:sldId id="283" r:id="rId8"/>
    <p:sldId id="284" r:id="rId9"/>
    <p:sldId id="285" r:id="rId10"/>
    <p:sldId id="286" r:id="rId11"/>
    <p:sldId id="287" r:id="rId12"/>
    <p:sldId id="289" r:id="rId13"/>
    <p:sldId id="261" r:id="rId14"/>
    <p:sldId id="262" r:id="rId15"/>
    <p:sldId id="263" r:id="rId16"/>
    <p:sldId id="260" r:id="rId17"/>
  </p:sldIdLst>
  <p:sldSz cx="9144000" cy="5143500" type="screen16x9"/>
  <p:notesSz cx="6858000" cy="9144000"/>
  <p:embeddedFontLst>
    <p:embeddedFont>
      <p:font typeface="Oswald" panose="02000803000000000000" pitchFamily="2" charset="0"/>
      <p:bold r:id="rId19"/>
    </p:embeddedFont>
    <p:embeddedFont>
      <p:font typeface="Agency FB" panose="020B0503020202020204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rank Ruhl Libre Light" panose="020B0604020202020204" charset="-79"/>
      <p:regular r:id="rId26"/>
      <p:bold r:id="rId27"/>
    </p:embeddedFont>
    <p:embeddedFont>
      <p:font typeface="IBM Plex Sans Condensed" panose="020B0604020202020204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5285"/>
    <a:srgbClr val="2C4779"/>
    <a:srgbClr val="000000"/>
    <a:srgbClr val="3D3F49"/>
    <a:srgbClr val="2A467A"/>
    <a:srgbClr val="3C5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825A7D6-A214-4469-B3D3-05187D26C860}">
  <a:tblStyle styleId="{2825A7D6-A214-4469-B3D3-05187D26C8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993" autoAdjust="0"/>
  </p:normalViewPr>
  <p:slideViewPr>
    <p:cSldViewPr snapToGrid="0" showGuides="1">
      <p:cViewPr varScale="1">
        <p:scale>
          <a:sx n="66" d="100"/>
          <a:sy n="66" d="100"/>
        </p:scale>
        <p:origin x="1422" y="60"/>
      </p:cViewPr>
      <p:guideLst>
        <p:guide orient="horz" pos="1620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6197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38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5934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072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1980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Tempo: 30 minutos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Instruções: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Instrutor afixar um painel com as competências na parede, solicitar a cada grupo que procure identificar as descrições de sua carta competência no jogo que recebeu.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Cada grupo deve</a:t>
            </a:r>
            <a:r>
              <a:rPr lang="pt-BR" baseline="0" dirty="0" smtClean="0"/>
              <a:t> tentar compor a descrição de sua carta competência.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Caso</a:t>
            </a:r>
            <a:r>
              <a:rPr lang="pt-BR" baseline="0" dirty="0" smtClean="0"/>
              <a:t> seu conjunto não tenha as cartas que façam sentido para descrever sua competência, deverá descartar numa mesa as cartas que estão sobrando e disponibilizar para os demais grupos poderem fazer uso das cartas para completar a descrição de sua competência.</a:t>
            </a:r>
            <a:r>
              <a:rPr lang="pt-BR" dirty="0" smtClean="0"/>
              <a:t> Ao mesmo tempo também poderá usar as cartas disponibilizadas pelos</a:t>
            </a:r>
            <a:r>
              <a:rPr lang="pt-BR" baseline="0" dirty="0" smtClean="0"/>
              <a:t> demais, </a:t>
            </a:r>
            <a:r>
              <a:rPr lang="pt-BR" dirty="0" smtClean="0"/>
              <a:t>tentando localizar as que completam a descrição de sua carta competência.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Esta disponibilização e busca das cartas disponíveis deverá ser feita pelo representante.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Quando</a:t>
            </a:r>
            <a:r>
              <a:rPr lang="pt-BR" baseline="0" dirty="0" smtClean="0"/>
              <a:t> finalizar a tarefa, afixar a descrição no painel embaixo de cada competência.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aseline="0" dirty="0" smtClean="0"/>
              <a:t>O instrutor, de posse das competências e suas respectivas descrições faz a correção, envolvendo o grupo.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aseline="0" dirty="0" smtClean="0"/>
              <a:t>Finalizar a atividade, checando se há alguma dúvida em relação as competências e suas respectivas descrições.</a:t>
            </a:r>
            <a:r>
              <a:rPr lang="pt-BR" dirty="0" smtClean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Encerra</a:t>
            </a:r>
            <a:r>
              <a:rPr lang="pt-BR" baseline="0" dirty="0" smtClean="0"/>
              <a:t> a atividade, agradecendo o empenho e participação.</a:t>
            </a:r>
            <a:endParaRPr lang="pt-BR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9735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71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5110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28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585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208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941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2604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2233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503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604500"/>
            <a:ext cx="6087300" cy="3934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dist="9525" dir="5400000" algn="bl" rotWithShape="0">
              <a:srgbClr val="010E1B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998100" y="604500"/>
            <a:ext cx="3597600" cy="393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3" name="Google Shape;13;p2"/>
          <p:cNvCxnSpPr/>
          <p:nvPr/>
        </p:nvCxnSpPr>
        <p:spPr>
          <a:xfrm>
            <a:off x="1408959" y="1797900"/>
            <a:ext cx="0" cy="1547700"/>
          </a:xfrm>
          <a:prstGeom prst="straightConnector1">
            <a:avLst/>
          </a:prstGeom>
          <a:noFill/>
          <a:ln w="9525" cap="flat" cmpd="sng">
            <a:solidFill>
              <a:srgbClr val="D9DCE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604500"/>
            <a:ext cx="6087300" cy="3934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dist="9525" dir="5400000" algn="bl" rotWithShape="0">
              <a:srgbClr val="010E1B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" name="Google Shape;21;p4"/>
          <p:cNvCxnSpPr/>
          <p:nvPr/>
        </p:nvCxnSpPr>
        <p:spPr>
          <a:xfrm>
            <a:off x="1524459" y="1797900"/>
            <a:ext cx="0" cy="1547700"/>
          </a:xfrm>
          <a:prstGeom prst="straightConnector1">
            <a:avLst/>
          </a:prstGeom>
          <a:noFill/>
          <a:ln w="9525" cap="flat" cmpd="sng">
            <a:solidFill>
              <a:srgbClr val="D9DCE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991250" y="604500"/>
            <a:ext cx="3615600" cy="393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◎"/>
              <a:defRPr sz="2400"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4"/>
          <p:cNvSpPr txBox="1"/>
          <p:nvPr/>
        </p:nvSpPr>
        <p:spPr>
          <a:xfrm>
            <a:off x="0" y="2092500"/>
            <a:ext cx="15243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D9DCE6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“</a:t>
            </a:r>
            <a:endParaRPr sz="9600" b="1">
              <a:solidFill>
                <a:srgbClr val="D9DCE6"/>
              </a:solidFill>
              <a:latin typeface="IBM Plex Sans Condensed"/>
              <a:ea typeface="IBM Plex Sans Condensed"/>
              <a:cs typeface="IBM Plex Sans Condensed"/>
              <a:sym typeface="IBM Plex Sans Condensed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53425" y="-60"/>
            <a:ext cx="548700" cy="514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0" y="564959"/>
            <a:ext cx="7928100" cy="401358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dist="9525" dir="5400000" algn="bl" rotWithShape="0">
              <a:srgbClr val="010E1B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5"/>
          <p:cNvCxnSpPr/>
          <p:nvPr/>
        </p:nvCxnSpPr>
        <p:spPr>
          <a:xfrm>
            <a:off x="1765852" y="1026000"/>
            <a:ext cx="0" cy="30915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291300" y="1026000"/>
            <a:ext cx="1341900" cy="309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2191200" y="1026000"/>
            <a:ext cx="5345700" cy="309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◎"/>
              <a:defRPr/>
            </a:lvl1pPr>
            <a:lvl2pPr marL="914400" lvl="1" indent="-317500">
              <a:spcBef>
                <a:spcPts val="800"/>
              </a:spcBef>
              <a:spcAft>
                <a:spcPts val="0"/>
              </a:spcAft>
              <a:buSzPts val="1400"/>
              <a:buChar char="◎"/>
              <a:defRPr/>
            </a:lvl2pPr>
            <a:lvl3pPr marL="1371600" lvl="2" indent="-35560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53425" y="-60"/>
            <a:ext cx="548700" cy="514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0" y="604500"/>
            <a:ext cx="7928100" cy="3934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dist="9525" dir="5400000" algn="bl" rotWithShape="0">
              <a:srgbClr val="010E1B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Google Shape;39;p7"/>
          <p:cNvCxnSpPr/>
          <p:nvPr/>
        </p:nvCxnSpPr>
        <p:spPr>
          <a:xfrm>
            <a:off x="1946716" y="1026000"/>
            <a:ext cx="0" cy="3091500"/>
          </a:xfrm>
          <a:prstGeom prst="straightConnector1">
            <a:avLst/>
          </a:prstGeom>
          <a:noFill/>
          <a:ln w="9525" cap="flat" cmpd="sng">
            <a:solidFill>
              <a:srgbClr val="D9DCE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91300" y="1026000"/>
            <a:ext cx="1341900" cy="309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2183375" y="1026000"/>
            <a:ext cx="2467200" cy="309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1800"/>
            </a:lvl2pPr>
            <a:lvl3pPr marL="1371600" lvl="2" indent="-34290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5061144" y="1026000"/>
            <a:ext cx="2467200" cy="309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1800"/>
            </a:lvl2pPr>
            <a:lvl3pPr marL="1371600" lvl="2" indent="-34290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53425" y="-60"/>
            <a:ext cx="548700" cy="514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sldNum" idx="12"/>
          </p:nvPr>
        </p:nvSpPr>
        <p:spPr>
          <a:xfrm>
            <a:off x="8453425" y="-60"/>
            <a:ext cx="548700" cy="514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49105" y="4607876"/>
            <a:ext cx="1099980" cy="509456"/>
          </a:xfrm>
          <a:prstGeom prst="rect">
            <a:avLst/>
          </a:prstGeom>
        </p:spPr>
      </p:pic>
      <p:pic>
        <p:nvPicPr>
          <p:cNvPr id="4" name="Imagem 3" descr="Outlook-xuabtxtr.png">
            <a:extLst>
              <a:ext uri="{FF2B5EF4-FFF2-40B4-BE49-F238E27FC236}">
                <a16:creationId xmlns="" xmlns:a16="http://schemas.microsoft.com/office/drawing/2014/main" id="{69DAB08A-859D-498B-8DDA-249D96D00281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66730" y="4231775"/>
            <a:ext cx="550566" cy="75220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1D3E7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13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91300" y="1026000"/>
            <a:ext cx="1341900" cy="30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D3E7C"/>
              </a:buClr>
              <a:buSzPts val="1600"/>
              <a:buFont typeface="IBM Plex Sans Condensed"/>
              <a:buNone/>
              <a:defRPr sz="1600" b="1">
                <a:solidFill>
                  <a:srgbClr val="1D3E7C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D3E7C"/>
              </a:buClr>
              <a:buSzPts val="1600"/>
              <a:buFont typeface="IBM Plex Sans Condensed"/>
              <a:buNone/>
              <a:defRPr sz="1600" b="1">
                <a:solidFill>
                  <a:srgbClr val="1D3E7C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D3E7C"/>
              </a:buClr>
              <a:buSzPts val="1600"/>
              <a:buFont typeface="IBM Plex Sans Condensed"/>
              <a:buNone/>
              <a:defRPr sz="1600" b="1">
                <a:solidFill>
                  <a:srgbClr val="1D3E7C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D3E7C"/>
              </a:buClr>
              <a:buSzPts val="1600"/>
              <a:buFont typeface="IBM Plex Sans Condensed"/>
              <a:buNone/>
              <a:defRPr sz="1600" b="1">
                <a:solidFill>
                  <a:srgbClr val="1D3E7C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D3E7C"/>
              </a:buClr>
              <a:buSzPts val="1600"/>
              <a:buFont typeface="IBM Plex Sans Condensed"/>
              <a:buNone/>
              <a:defRPr sz="1600" b="1">
                <a:solidFill>
                  <a:srgbClr val="1D3E7C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D3E7C"/>
              </a:buClr>
              <a:buSzPts val="1600"/>
              <a:buFont typeface="IBM Plex Sans Condensed"/>
              <a:buNone/>
              <a:defRPr sz="1600" b="1">
                <a:solidFill>
                  <a:srgbClr val="1D3E7C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D3E7C"/>
              </a:buClr>
              <a:buSzPts val="1600"/>
              <a:buFont typeface="IBM Plex Sans Condensed"/>
              <a:buNone/>
              <a:defRPr sz="1600" b="1">
                <a:solidFill>
                  <a:srgbClr val="1D3E7C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D3E7C"/>
              </a:buClr>
              <a:buSzPts val="1600"/>
              <a:buFont typeface="IBM Plex Sans Condensed"/>
              <a:buNone/>
              <a:defRPr sz="1600" b="1">
                <a:solidFill>
                  <a:srgbClr val="1D3E7C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D3E7C"/>
              </a:buClr>
              <a:buSzPts val="1600"/>
              <a:buFont typeface="IBM Plex Sans Condensed"/>
              <a:buNone/>
              <a:defRPr sz="1600" b="1">
                <a:solidFill>
                  <a:srgbClr val="1D3E7C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191200" y="1026000"/>
            <a:ext cx="5345700" cy="30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9DCE6"/>
              </a:buClr>
              <a:buSzPts val="1400"/>
              <a:buFont typeface="Frank Ruhl Libre Light"/>
              <a:buChar char="◎"/>
              <a:defRPr sz="2000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1pPr>
            <a:lvl2pPr marL="914400" lvl="1" indent="-31750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D9DCE6"/>
              </a:buClr>
              <a:buSzPts val="1400"/>
              <a:buFont typeface="Frank Ruhl Libre Light"/>
              <a:buChar char="◎"/>
              <a:defRPr sz="2000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2pPr>
            <a:lvl3pPr marL="1371600" lvl="2" indent="-35560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D9DCE6"/>
              </a:buClr>
              <a:buSzPts val="2000"/>
              <a:buFont typeface="Frank Ruhl Libre Light"/>
              <a:buChar char="■"/>
              <a:defRPr sz="2000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3pPr>
            <a:lvl4pPr marL="1828800" lvl="3" indent="-35560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D9DCE6"/>
              </a:buClr>
              <a:buSzPts val="2000"/>
              <a:buFont typeface="Frank Ruhl Libre Light"/>
              <a:buChar char="●"/>
              <a:defRPr sz="2000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4pPr>
            <a:lvl5pPr marL="2286000" lvl="4" indent="-35560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D9DCE6"/>
              </a:buClr>
              <a:buSzPts val="2000"/>
              <a:buFont typeface="Frank Ruhl Libre Light"/>
              <a:buChar char="○"/>
              <a:defRPr sz="2000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5pPr>
            <a:lvl6pPr marL="2743200" lvl="5" indent="-35560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D9DCE6"/>
              </a:buClr>
              <a:buSzPts val="2000"/>
              <a:buFont typeface="Frank Ruhl Libre Light"/>
              <a:buChar char="■"/>
              <a:defRPr sz="2000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6pPr>
            <a:lvl7pPr marL="3200400" lvl="6" indent="-35560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D9DCE6"/>
              </a:buClr>
              <a:buSzPts val="2000"/>
              <a:buFont typeface="Frank Ruhl Libre Light"/>
              <a:buChar char="●"/>
              <a:defRPr sz="2000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7pPr>
            <a:lvl8pPr marL="3657600" lvl="7" indent="-35560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D9DCE6"/>
              </a:buClr>
              <a:buSzPts val="2000"/>
              <a:buFont typeface="Frank Ruhl Libre Light"/>
              <a:buChar char="○"/>
              <a:defRPr sz="2000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8pPr>
            <a:lvl9pPr marL="4114800" lvl="8" indent="-35560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rgbClr val="D9DCE6"/>
              </a:buClr>
              <a:buSzPts val="2000"/>
              <a:buFont typeface="Frank Ruhl Libre Light"/>
              <a:buChar char="■"/>
              <a:defRPr sz="2000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53425" y="-60"/>
            <a:ext cx="548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100">
                <a:solidFill>
                  <a:schemeClr val="lt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1pPr>
            <a:lvl2pPr lvl="1" algn="r">
              <a:buNone/>
              <a:defRPr sz="1100">
                <a:solidFill>
                  <a:schemeClr val="lt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2pPr>
            <a:lvl3pPr lvl="2" algn="r">
              <a:buNone/>
              <a:defRPr sz="1100">
                <a:solidFill>
                  <a:schemeClr val="lt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3pPr>
            <a:lvl4pPr lvl="3" algn="r">
              <a:buNone/>
              <a:defRPr sz="1100">
                <a:solidFill>
                  <a:schemeClr val="lt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4pPr>
            <a:lvl5pPr lvl="4" algn="r">
              <a:buNone/>
              <a:defRPr sz="1100">
                <a:solidFill>
                  <a:schemeClr val="lt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5pPr>
            <a:lvl6pPr lvl="5" algn="r">
              <a:buNone/>
              <a:defRPr sz="1100">
                <a:solidFill>
                  <a:schemeClr val="lt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6pPr>
            <a:lvl7pPr lvl="6" algn="r">
              <a:buNone/>
              <a:defRPr sz="1100">
                <a:solidFill>
                  <a:schemeClr val="lt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7pPr>
            <a:lvl8pPr lvl="7" algn="r">
              <a:buNone/>
              <a:defRPr sz="1100">
                <a:solidFill>
                  <a:schemeClr val="lt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8pPr>
            <a:lvl9pPr lvl="8" algn="r">
              <a:buNone/>
              <a:defRPr sz="1100">
                <a:solidFill>
                  <a:schemeClr val="lt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7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ctrTitle"/>
          </p:nvPr>
        </p:nvSpPr>
        <p:spPr>
          <a:xfrm>
            <a:off x="1774371" y="604500"/>
            <a:ext cx="4264877" cy="393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accent1">
                    <a:lumMod val="50000"/>
                  </a:schemeClr>
                </a:solidFill>
              </a:rPr>
              <a:t>GESTÃO POR COMPETÊNCIAS</a:t>
            </a:r>
            <a:br>
              <a:rPr lang="en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" sz="2400" dirty="0" smtClean="0">
                <a:solidFill>
                  <a:schemeClr val="accent1">
                    <a:lumMod val="50000"/>
                  </a:schemeClr>
                </a:solidFill>
              </a:rPr>
              <a:t>REUNIÃO DE COMUNICAÇÃO</a:t>
            </a:r>
            <a:endParaRPr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064" y="3793144"/>
            <a:ext cx="1391597" cy="644519"/>
          </a:xfrm>
          <a:prstGeom prst="rect">
            <a:avLst/>
          </a:prstGeom>
        </p:spPr>
      </p:pic>
      <p:pic>
        <p:nvPicPr>
          <p:cNvPr id="1026" name="Picture 2" descr="Resultado de imagem para ufpe proge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10" y="3809477"/>
            <a:ext cx="1296529" cy="60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procit uf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08" y="3798061"/>
            <a:ext cx="1600878" cy="60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698760" y="901407"/>
            <a:ext cx="4887686" cy="723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Clr>
                <a:schemeClr val="dk1"/>
              </a:buClr>
              <a:buSzPts val="1100"/>
            </a:pP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UNIVERSIDADE FEDERAL DE PERNAMBUCO</a:t>
            </a:r>
          </a:p>
          <a:p>
            <a:pPr algn="ctr">
              <a:lnSpc>
                <a:spcPct val="114000"/>
              </a:lnSpc>
              <a:buClr>
                <a:schemeClr val="dk1"/>
              </a:buClr>
              <a:buSzPts val="1100"/>
            </a:pP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PRÓ-REITORIA DE GESTÃO DE PESSOAS E QUALIDADE DE VIDA</a:t>
            </a:r>
          </a:p>
          <a:p>
            <a:pPr algn="ctr">
              <a:lnSpc>
                <a:spcPct val="114000"/>
              </a:lnSpc>
              <a:buClr>
                <a:schemeClr val="dk1"/>
              </a:buClr>
              <a:buSzPts val="1100"/>
            </a:pP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COODENAÇÃO DE CAPACITAÇÃO E QUALIFICAÇÃO</a:t>
            </a:r>
          </a:p>
        </p:txBody>
      </p:sp>
      <p:pic>
        <p:nvPicPr>
          <p:cNvPr id="1030" name="Picture 6" descr="Resultado de imagem para ufpe log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1" t="-1" r="25210" b="1347"/>
          <a:stretch/>
        </p:blipFill>
        <p:spPr bwMode="auto">
          <a:xfrm>
            <a:off x="478814" y="1980374"/>
            <a:ext cx="993569" cy="11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</a:t>
            </a:fld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27488" y="217828"/>
            <a:ext cx="4381025" cy="125929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REUNIÕES DE VALIDAÇÃO </a:t>
            </a:r>
          </a:p>
          <a:p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1ª Reunião – Sônia e Décio - Pro Reitores,</a:t>
            </a:r>
          </a:p>
          <a:p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Comissão – Lourdes e Jorge</a:t>
            </a:r>
          </a:p>
          <a:p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Objetivo: 1ª </a:t>
            </a:r>
            <a:r>
              <a:rPr lang="pt-BR" sz="18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Validação das competências.</a:t>
            </a:r>
          </a:p>
          <a:p>
            <a:endParaRPr lang="pt-BR" sz="18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724291" y="1494906"/>
            <a:ext cx="8961695" cy="3127852"/>
            <a:chOff x="1119662" y="2671670"/>
            <a:chExt cx="14425714" cy="1921061"/>
          </a:xfrm>
        </p:grpSpPr>
        <p:sp>
          <p:nvSpPr>
            <p:cNvPr id="7" name="Forma livre 6"/>
            <p:cNvSpPr/>
            <p:nvPr/>
          </p:nvSpPr>
          <p:spPr>
            <a:xfrm rot="696114">
              <a:off x="1208518" y="2671670"/>
              <a:ext cx="14336858" cy="1921061"/>
            </a:xfrm>
            <a:custGeom>
              <a:avLst/>
              <a:gdLst>
                <a:gd name="connsiteX0" fmla="*/ 0 w 9144730"/>
                <a:gd name="connsiteY0" fmla="*/ 3216720 h 3216720"/>
                <a:gd name="connsiteX1" fmla="*/ 2238233 w 9144730"/>
                <a:gd name="connsiteY1" fmla="*/ 2015717 h 3216720"/>
                <a:gd name="connsiteX2" fmla="*/ 3930555 w 9144730"/>
                <a:gd name="connsiteY2" fmla="*/ 9496 h 3216720"/>
                <a:gd name="connsiteX3" fmla="*/ 8925636 w 9144730"/>
                <a:gd name="connsiteY3" fmla="*/ 2902822 h 3216720"/>
                <a:gd name="connsiteX4" fmla="*/ 8925636 w 9144730"/>
                <a:gd name="connsiteY4" fmla="*/ 2902822 h 3216720"/>
                <a:gd name="connsiteX5" fmla="*/ 9103057 w 9144730"/>
                <a:gd name="connsiteY5" fmla="*/ 3093890 h 3216720"/>
                <a:gd name="connsiteX6" fmla="*/ 9144000 w 9144730"/>
                <a:gd name="connsiteY6" fmla="*/ 3066595 h 3216720"/>
                <a:gd name="connsiteX7" fmla="*/ 9130352 w 9144730"/>
                <a:gd name="connsiteY7" fmla="*/ 3025651 h 3216720"/>
                <a:gd name="connsiteX8" fmla="*/ 9130352 w 9144730"/>
                <a:gd name="connsiteY8" fmla="*/ 3025651 h 321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730" h="3216720">
                  <a:moveTo>
                    <a:pt x="0" y="3216720"/>
                  </a:moveTo>
                  <a:cubicBezTo>
                    <a:pt x="791570" y="2883487"/>
                    <a:pt x="1583141" y="2550254"/>
                    <a:pt x="2238233" y="2015717"/>
                  </a:cubicBezTo>
                  <a:cubicBezTo>
                    <a:pt x="2893325" y="1481180"/>
                    <a:pt x="2815988" y="-138355"/>
                    <a:pt x="3930555" y="9496"/>
                  </a:cubicBezTo>
                  <a:cubicBezTo>
                    <a:pt x="5045122" y="157347"/>
                    <a:pt x="8925636" y="2902822"/>
                    <a:pt x="8925636" y="2902822"/>
                  </a:cubicBezTo>
                  <a:lnTo>
                    <a:pt x="8925636" y="2902822"/>
                  </a:lnTo>
                  <a:cubicBezTo>
                    <a:pt x="8955206" y="2934667"/>
                    <a:pt x="9066663" y="3066595"/>
                    <a:pt x="9103057" y="3093890"/>
                  </a:cubicBezTo>
                  <a:cubicBezTo>
                    <a:pt x="9139451" y="3121185"/>
                    <a:pt x="9139451" y="3077968"/>
                    <a:pt x="9144000" y="3066595"/>
                  </a:cubicBezTo>
                  <a:cubicBezTo>
                    <a:pt x="9148549" y="3055222"/>
                    <a:pt x="9130352" y="3025651"/>
                    <a:pt x="9130352" y="3025651"/>
                  </a:cubicBezTo>
                  <a:lnTo>
                    <a:pt x="9130352" y="3025651"/>
                  </a:lnTo>
                </a:path>
              </a:pathLst>
            </a:cu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1119662" y="3509952"/>
              <a:ext cx="2782057" cy="36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>
                  <a:solidFill>
                    <a:schemeClr val="bg1"/>
                  </a:solidFill>
                  <a:latin typeface="Frank Ruhl Libre Light"/>
                  <a:ea typeface="Frank Ruhl Libre Light"/>
                  <a:cs typeface="Frank Ruhl Libre Light"/>
                  <a:sym typeface="Frank Ruhl Libre Light"/>
                </a:rPr>
                <a:t>25/Março/2019</a:t>
              </a:r>
            </a:p>
            <a:p>
              <a:pPr algn="ctr"/>
              <a:r>
                <a:rPr lang="pt-BR" sz="1100" dirty="0" smtClean="0">
                  <a:solidFill>
                    <a:schemeClr val="bg1"/>
                  </a:solidFill>
                  <a:latin typeface="Frank Ruhl Libre Light"/>
                  <a:ea typeface="Frank Ruhl Libre Light"/>
                  <a:cs typeface="Frank Ruhl Libre Light"/>
                  <a:sym typeface="Frank Ruhl Libre Light"/>
                </a:rPr>
                <a:t>Seminário </a:t>
              </a:r>
            </a:p>
            <a:p>
              <a:pPr algn="ctr"/>
              <a:r>
                <a:rPr lang="pt-BR" sz="1100" dirty="0" smtClean="0">
                  <a:solidFill>
                    <a:schemeClr val="bg1"/>
                  </a:solidFill>
                  <a:latin typeface="Frank Ruhl Libre Light"/>
                  <a:ea typeface="Frank Ruhl Libre Light"/>
                  <a:cs typeface="Frank Ruhl Libre Light"/>
                  <a:sym typeface="Frank Ruhl Libre Light"/>
                </a:rPr>
                <a:t>Competências</a:t>
              </a:r>
              <a:endParaRPr lang="pt-BR" sz="11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endParaRPr>
            </a:p>
          </p:txBody>
        </p:sp>
      </p:grpSp>
      <p:sp>
        <p:nvSpPr>
          <p:cNvPr id="19" name="Elipse 18"/>
          <p:cNvSpPr/>
          <p:nvPr/>
        </p:nvSpPr>
        <p:spPr>
          <a:xfrm>
            <a:off x="254905" y="3608734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1474771" y="3364734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-136710" y="3198629"/>
            <a:ext cx="1220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12/março/2019</a:t>
            </a:r>
          </a:p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1ª Reunião</a:t>
            </a:r>
            <a:endParaRPr lang="pt-BR" sz="11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471708" y="2975149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/>
          <p:cNvSpPr txBox="1"/>
          <p:nvPr/>
        </p:nvSpPr>
        <p:spPr>
          <a:xfrm>
            <a:off x="2112539" y="2454384"/>
            <a:ext cx="999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Grupos </a:t>
            </a:r>
          </a:p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Focais</a:t>
            </a:r>
            <a:endParaRPr lang="pt-BR" sz="11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34531" t="23699" r="17614" b="15359"/>
          <a:stretch/>
        </p:blipFill>
        <p:spPr>
          <a:xfrm>
            <a:off x="4584071" y="720048"/>
            <a:ext cx="2128803" cy="152417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34561" t="25970" r="16848" b="14402"/>
          <a:stretch/>
        </p:blipFill>
        <p:spPr>
          <a:xfrm>
            <a:off x="4007751" y="2185187"/>
            <a:ext cx="2333088" cy="1609701"/>
          </a:xfrm>
          <a:prstGeom prst="rect">
            <a:avLst/>
          </a:prstGeom>
        </p:spPr>
      </p:pic>
      <p:sp>
        <p:nvSpPr>
          <p:cNvPr id="21" name="Elipse 20"/>
          <p:cNvSpPr/>
          <p:nvPr/>
        </p:nvSpPr>
        <p:spPr>
          <a:xfrm>
            <a:off x="3347934" y="2295652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2881189" y="1774887"/>
            <a:ext cx="999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1ª Reunião </a:t>
            </a:r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de Validação</a:t>
            </a:r>
            <a:endParaRPr lang="pt-BR" sz="11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/>
          <a:srcRect l="34660" t="22813" r="16637" b="14127"/>
          <a:stretch/>
        </p:blipFill>
        <p:spPr>
          <a:xfrm>
            <a:off x="6603310" y="877382"/>
            <a:ext cx="1983279" cy="144370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/>
          <a:srcRect l="35145" t="25371" r="16338" b="13737"/>
          <a:stretch/>
        </p:blipFill>
        <p:spPr>
          <a:xfrm>
            <a:off x="6283779" y="2295652"/>
            <a:ext cx="2141557" cy="1511179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984742" y="3988822"/>
            <a:ext cx="5280545" cy="894301"/>
          </a:xfrm>
          <a:prstGeom prst="rect">
            <a:avLst/>
          </a:prstGeom>
          <a:solidFill>
            <a:srgbClr val="375285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80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</a:defRPr>
            </a:lvl1pPr>
          </a:lstStyle>
          <a:p>
            <a:pPr algn="just"/>
            <a:r>
              <a:rPr lang="pt-BR" dirty="0"/>
              <a:t>R</a:t>
            </a:r>
            <a:r>
              <a:rPr lang="pt-BR" dirty="0" smtClean="0"/>
              <a:t>elatório com apresentação dos </a:t>
            </a:r>
            <a:r>
              <a:rPr lang="pt-BR" dirty="0"/>
              <a:t>achados na Etapa I </a:t>
            </a:r>
            <a:r>
              <a:rPr lang="pt-BR" dirty="0" smtClean="0"/>
              <a:t>(Pesquisas, entrevistas individuais e grupos focais) </a:t>
            </a:r>
          </a:p>
          <a:p>
            <a:pPr algn="just"/>
            <a:r>
              <a:rPr lang="pt-BR" dirty="0" smtClean="0"/>
              <a:t>durante </a:t>
            </a:r>
            <a:r>
              <a:rPr lang="pt-BR" dirty="0"/>
              <a:t>o período de 25 a 29 de março de 2019</a:t>
            </a:r>
            <a:r>
              <a:rPr lang="pt-B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025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</a:t>
            </a:fld>
            <a:endParaRPr lang="pt-BR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18541" y="173906"/>
            <a:ext cx="3531070" cy="116783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REUNIÕES DE VALIDAÇÃO</a:t>
            </a:r>
          </a:p>
          <a:p>
            <a:r>
              <a:rPr lang="pt-BR" sz="18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2ª Reunião  - 29/04/2019</a:t>
            </a:r>
          </a:p>
          <a:p>
            <a:r>
              <a:rPr lang="pt-BR" sz="18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3ª Reunião  - 06/05/2019</a:t>
            </a:r>
          </a:p>
          <a:p>
            <a:r>
              <a:rPr lang="pt-BR" sz="18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4ª Reunião  - </a:t>
            </a:r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16/05/2019</a:t>
            </a:r>
          </a:p>
          <a:p>
            <a:endParaRPr lang="pt-BR" sz="1800" dirty="0" smtClean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endParaRPr lang="pt-BR" sz="1800" dirty="0" smtClean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endParaRPr lang="pt-BR" sz="1800" dirty="0" smtClean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endParaRPr lang="pt-BR" sz="1800" dirty="0" smtClean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724291" y="1494906"/>
            <a:ext cx="8961695" cy="3127852"/>
            <a:chOff x="1119662" y="2671670"/>
            <a:chExt cx="14425714" cy="1921061"/>
          </a:xfrm>
        </p:grpSpPr>
        <p:sp>
          <p:nvSpPr>
            <p:cNvPr id="7" name="Forma livre 6"/>
            <p:cNvSpPr/>
            <p:nvPr/>
          </p:nvSpPr>
          <p:spPr>
            <a:xfrm rot="696114">
              <a:off x="1208518" y="2671670"/>
              <a:ext cx="14336858" cy="1921061"/>
            </a:xfrm>
            <a:custGeom>
              <a:avLst/>
              <a:gdLst>
                <a:gd name="connsiteX0" fmla="*/ 0 w 9144730"/>
                <a:gd name="connsiteY0" fmla="*/ 3216720 h 3216720"/>
                <a:gd name="connsiteX1" fmla="*/ 2238233 w 9144730"/>
                <a:gd name="connsiteY1" fmla="*/ 2015717 h 3216720"/>
                <a:gd name="connsiteX2" fmla="*/ 3930555 w 9144730"/>
                <a:gd name="connsiteY2" fmla="*/ 9496 h 3216720"/>
                <a:gd name="connsiteX3" fmla="*/ 8925636 w 9144730"/>
                <a:gd name="connsiteY3" fmla="*/ 2902822 h 3216720"/>
                <a:gd name="connsiteX4" fmla="*/ 8925636 w 9144730"/>
                <a:gd name="connsiteY4" fmla="*/ 2902822 h 3216720"/>
                <a:gd name="connsiteX5" fmla="*/ 9103057 w 9144730"/>
                <a:gd name="connsiteY5" fmla="*/ 3093890 h 3216720"/>
                <a:gd name="connsiteX6" fmla="*/ 9144000 w 9144730"/>
                <a:gd name="connsiteY6" fmla="*/ 3066595 h 3216720"/>
                <a:gd name="connsiteX7" fmla="*/ 9130352 w 9144730"/>
                <a:gd name="connsiteY7" fmla="*/ 3025651 h 3216720"/>
                <a:gd name="connsiteX8" fmla="*/ 9130352 w 9144730"/>
                <a:gd name="connsiteY8" fmla="*/ 3025651 h 321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730" h="3216720">
                  <a:moveTo>
                    <a:pt x="0" y="3216720"/>
                  </a:moveTo>
                  <a:cubicBezTo>
                    <a:pt x="791570" y="2883487"/>
                    <a:pt x="1583141" y="2550254"/>
                    <a:pt x="2238233" y="2015717"/>
                  </a:cubicBezTo>
                  <a:cubicBezTo>
                    <a:pt x="2893325" y="1481180"/>
                    <a:pt x="2815988" y="-138355"/>
                    <a:pt x="3930555" y="9496"/>
                  </a:cubicBezTo>
                  <a:cubicBezTo>
                    <a:pt x="5045122" y="157347"/>
                    <a:pt x="8925636" y="2902822"/>
                    <a:pt x="8925636" y="2902822"/>
                  </a:cubicBezTo>
                  <a:lnTo>
                    <a:pt x="8925636" y="2902822"/>
                  </a:lnTo>
                  <a:cubicBezTo>
                    <a:pt x="8955206" y="2934667"/>
                    <a:pt x="9066663" y="3066595"/>
                    <a:pt x="9103057" y="3093890"/>
                  </a:cubicBezTo>
                  <a:cubicBezTo>
                    <a:pt x="9139451" y="3121185"/>
                    <a:pt x="9139451" y="3077968"/>
                    <a:pt x="9144000" y="3066595"/>
                  </a:cubicBezTo>
                  <a:cubicBezTo>
                    <a:pt x="9148549" y="3055222"/>
                    <a:pt x="9130352" y="3025651"/>
                    <a:pt x="9130352" y="3025651"/>
                  </a:cubicBezTo>
                  <a:lnTo>
                    <a:pt x="9130352" y="3025651"/>
                  </a:lnTo>
                </a:path>
              </a:pathLst>
            </a:cu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1119662" y="3509952"/>
              <a:ext cx="2782057" cy="36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>
                  <a:solidFill>
                    <a:schemeClr val="bg1"/>
                  </a:solidFill>
                  <a:latin typeface="Frank Ruhl Libre Light"/>
                  <a:ea typeface="Frank Ruhl Libre Light"/>
                  <a:cs typeface="Frank Ruhl Libre Light"/>
                  <a:sym typeface="Frank Ruhl Libre Light"/>
                </a:rPr>
                <a:t>25/Março/2019</a:t>
              </a:r>
            </a:p>
            <a:p>
              <a:pPr algn="ctr"/>
              <a:r>
                <a:rPr lang="pt-BR" sz="1100" dirty="0" smtClean="0">
                  <a:solidFill>
                    <a:schemeClr val="bg1"/>
                  </a:solidFill>
                  <a:latin typeface="Frank Ruhl Libre Light"/>
                  <a:ea typeface="Frank Ruhl Libre Light"/>
                  <a:cs typeface="Frank Ruhl Libre Light"/>
                  <a:sym typeface="Frank Ruhl Libre Light"/>
                </a:rPr>
                <a:t>Seminário </a:t>
              </a:r>
            </a:p>
            <a:p>
              <a:pPr algn="ctr"/>
              <a:r>
                <a:rPr lang="pt-BR" sz="1100" dirty="0" smtClean="0">
                  <a:solidFill>
                    <a:schemeClr val="bg1"/>
                  </a:solidFill>
                  <a:latin typeface="Frank Ruhl Libre Light"/>
                  <a:ea typeface="Frank Ruhl Libre Light"/>
                  <a:cs typeface="Frank Ruhl Libre Light"/>
                  <a:sym typeface="Frank Ruhl Libre Light"/>
                </a:rPr>
                <a:t>Competências</a:t>
              </a:r>
              <a:endParaRPr lang="pt-BR" sz="11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endParaRPr>
            </a:p>
          </p:txBody>
        </p:sp>
      </p:grpSp>
      <p:sp>
        <p:nvSpPr>
          <p:cNvPr id="19" name="Elipse 18"/>
          <p:cNvSpPr/>
          <p:nvPr/>
        </p:nvSpPr>
        <p:spPr>
          <a:xfrm>
            <a:off x="254905" y="3608734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1474771" y="3364734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-136710" y="3198629"/>
            <a:ext cx="1220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12/março/2019</a:t>
            </a:r>
          </a:p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1ª Reunião</a:t>
            </a:r>
            <a:endParaRPr lang="pt-BR" sz="11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471708" y="2975149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/>
          <p:cNvSpPr txBox="1"/>
          <p:nvPr/>
        </p:nvSpPr>
        <p:spPr>
          <a:xfrm>
            <a:off x="2112539" y="2454384"/>
            <a:ext cx="999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Grupos </a:t>
            </a:r>
          </a:p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Focais</a:t>
            </a:r>
            <a:endParaRPr lang="pt-BR" sz="11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3347934" y="2295652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2988765" y="1774887"/>
            <a:ext cx="9998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10/abril/20191ª Reuniões de Validação</a:t>
            </a:r>
            <a:endParaRPr lang="pt-BR" sz="11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497187" y="789868"/>
            <a:ext cx="3186075" cy="583550"/>
          </a:xfrm>
          <a:prstGeom prst="rect">
            <a:avLst/>
          </a:prstGeom>
          <a:solidFill>
            <a:srgbClr val="375285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80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</a:defRPr>
            </a:lvl1pPr>
          </a:lstStyle>
          <a:p>
            <a:pPr algn="just"/>
            <a:r>
              <a:rPr lang="pt-BR" dirty="0" smtClean="0"/>
              <a:t>Validação das competências e suas respectivas  descrições.</a:t>
            </a:r>
            <a:endParaRPr lang="pt-BR" dirty="0"/>
          </a:p>
        </p:txBody>
      </p:sp>
      <p:sp>
        <p:nvSpPr>
          <p:cNvPr id="24" name="Elipse 23"/>
          <p:cNvSpPr/>
          <p:nvPr/>
        </p:nvSpPr>
        <p:spPr>
          <a:xfrm>
            <a:off x="4467547" y="1281632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4108378" y="760867"/>
            <a:ext cx="9998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2ª/3ª/4ª Reuniões de Validação</a:t>
            </a:r>
            <a:endParaRPr lang="pt-BR" sz="11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181961" y="1400289"/>
            <a:ext cx="2213735" cy="119137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Participantes  </a:t>
            </a:r>
            <a:r>
              <a:rPr lang="pt-BR" sz="18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- Pró-Reitores, comissão, representantes das </a:t>
            </a:r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Pró Reitorias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023" t="774" r="12309" b="11475"/>
          <a:stretch/>
        </p:blipFill>
        <p:spPr>
          <a:xfrm>
            <a:off x="5016882" y="994870"/>
            <a:ext cx="4085484" cy="3153639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5345228" y="1723146"/>
            <a:ext cx="3498521" cy="222330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80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</a:defRPr>
            </a:lvl1pPr>
          </a:lstStyle>
          <a:p>
            <a:pPr algn="ctr">
              <a:buClr>
                <a:schemeClr val="bg1"/>
              </a:buClr>
            </a:pPr>
            <a:r>
              <a:rPr lang="pt-BR" sz="1600" dirty="0" smtClean="0"/>
              <a:t>MATRIZ DE COMPETÊNCIAS</a:t>
            </a:r>
            <a:endParaRPr lang="pt-BR" sz="1600" dirty="0"/>
          </a:p>
          <a:p>
            <a:pPr marL="342900" indent="-342900">
              <a:buClr>
                <a:schemeClr val="bg1"/>
              </a:buClr>
              <a:buAutoNum type="arabicPeriod"/>
            </a:pPr>
            <a:r>
              <a:rPr lang="pt-BR" sz="1600" dirty="0" smtClean="0"/>
              <a:t>Fazer </a:t>
            </a:r>
            <a:r>
              <a:rPr lang="pt-BR" sz="1600" dirty="0"/>
              <a:t>a </a:t>
            </a:r>
            <a:r>
              <a:rPr lang="pt-BR" sz="1600" dirty="0" smtClean="0"/>
              <a:t>diferença</a:t>
            </a:r>
          </a:p>
          <a:p>
            <a:pPr marL="342900" indent="-342900">
              <a:buClr>
                <a:schemeClr val="bg1"/>
              </a:buClr>
              <a:buAutoNum type="arabicPeriod"/>
            </a:pPr>
            <a:r>
              <a:rPr lang="pt-BR" sz="1600" dirty="0" smtClean="0"/>
              <a:t>Compromisso com o serviço público</a:t>
            </a:r>
          </a:p>
          <a:p>
            <a:pPr marL="342900" indent="-342900">
              <a:buClr>
                <a:schemeClr val="bg1"/>
              </a:buClr>
              <a:buAutoNum type="arabicPeriod"/>
            </a:pPr>
            <a:r>
              <a:rPr lang="pt-BR" sz="1600" dirty="0" smtClean="0"/>
              <a:t>Garantir a satisfação do usuário</a:t>
            </a:r>
          </a:p>
          <a:p>
            <a:pPr marL="342900" indent="-342900">
              <a:buClr>
                <a:schemeClr val="bg1"/>
              </a:buClr>
              <a:buAutoNum type="arabicPeriod"/>
            </a:pPr>
            <a:r>
              <a:rPr lang="pt-BR" sz="1600" dirty="0" smtClean="0"/>
              <a:t>Trabalho em time</a:t>
            </a:r>
          </a:p>
          <a:p>
            <a:pPr marL="342900" indent="-342900">
              <a:buClr>
                <a:schemeClr val="bg1"/>
              </a:buClr>
              <a:buAutoNum type="arabicPeriod"/>
            </a:pPr>
            <a:r>
              <a:rPr lang="pt-BR" sz="1600" dirty="0" smtClean="0"/>
              <a:t>Visão estratégica</a:t>
            </a:r>
          </a:p>
          <a:p>
            <a:pPr marL="342900" indent="-342900">
              <a:buClr>
                <a:schemeClr val="bg1"/>
              </a:buClr>
              <a:buAutoNum type="arabicPeriod"/>
            </a:pPr>
            <a:r>
              <a:rPr lang="pt-BR" sz="1600" dirty="0" smtClean="0"/>
              <a:t>Gestor que faz a diferença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17983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12</a:t>
            </a:fld>
            <a:endParaRPr lang="pt-BR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50045" y="289267"/>
            <a:ext cx="3531070" cy="41894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REUNIÃO DE COMUNICAÇÃO</a:t>
            </a:r>
          </a:p>
          <a:p>
            <a:endParaRPr lang="pt-BR" sz="1800" dirty="0" smtClean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endParaRPr lang="pt-BR" sz="1800" dirty="0" smtClean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endParaRPr lang="pt-BR" sz="1800" dirty="0" smtClean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724291" y="1494906"/>
            <a:ext cx="8961695" cy="3127852"/>
            <a:chOff x="1119662" y="2671670"/>
            <a:chExt cx="14425714" cy="1921061"/>
          </a:xfrm>
        </p:grpSpPr>
        <p:sp>
          <p:nvSpPr>
            <p:cNvPr id="7" name="Forma livre 6"/>
            <p:cNvSpPr/>
            <p:nvPr/>
          </p:nvSpPr>
          <p:spPr>
            <a:xfrm rot="696114">
              <a:off x="1208518" y="2671670"/>
              <a:ext cx="14336858" cy="1921061"/>
            </a:xfrm>
            <a:custGeom>
              <a:avLst/>
              <a:gdLst>
                <a:gd name="connsiteX0" fmla="*/ 0 w 9144730"/>
                <a:gd name="connsiteY0" fmla="*/ 3216720 h 3216720"/>
                <a:gd name="connsiteX1" fmla="*/ 2238233 w 9144730"/>
                <a:gd name="connsiteY1" fmla="*/ 2015717 h 3216720"/>
                <a:gd name="connsiteX2" fmla="*/ 3930555 w 9144730"/>
                <a:gd name="connsiteY2" fmla="*/ 9496 h 3216720"/>
                <a:gd name="connsiteX3" fmla="*/ 8925636 w 9144730"/>
                <a:gd name="connsiteY3" fmla="*/ 2902822 h 3216720"/>
                <a:gd name="connsiteX4" fmla="*/ 8925636 w 9144730"/>
                <a:gd name="connsiteY4" fmla="*/ 2902822 h 3216720"/>
                <a:gd name="connsiteX5" fmla="*/ 9103057 w 9144730"/>
                <a:gd name="connsiteY5" fmla="*/ 3093890 h 3216720"/>
                <a:gd name="connsiteX6" fmla="*/ 9144000 w 9144730"/>
                <a:gd name="connsiteY6" fmla="*/ 3066595 h 3216720"/>
                <a:gd name="connsiteX7" fmla="*/ 9130352 w 9144730"/>
                <a:gd name="connsiteY7" fmla="*/ 3025651 h 3216720"/>
                <a:gd name="connsiteX8" fmla="*/ 9130352 w 9144730"/>
                <a:gd name="connsiteY8" fmla="*/ 3025651 h 321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730" h="3216720">
                  <a:moveTo>
                    <a:pt x="0" y="3216720"/>
                  </a:moveTo>
                  <a:cubicBezTo>
                    <a:pt x="791570" y="2883487"/>
                    <a:pt x="1583141" y="2550254"/>
                    <a:pt x="2238233" y="2015717"/>
                  </a:cubicBezTo>
                  <a:cubicBezTo>
                    <a:pt x="2893325" y="1481180"/>
                    <a:pt x="2815988" y="-138355"/>
                    <a:pt x="3930555" y="9496"/>
                  </a:cubicBezTo>
                  <a:cubicBezTo>
                    <a:pt x="5045122" y="157347"/>
                    <a:pt x="8925636" y="2902822"/>
                    <a:pt x="8925636" y="2902822"/>
                  </a:cubicBezTo>
                  <a:lnTo>
                    <a:pt x="8925636" y="2902822"/>
                  </a:lnTo>
                  <a:cubicBezTo>
                    <a:pt x="8955206" y="2934667"/>
                    <a:pt x="9066663" y="3066595"/>
                    <a:pt x="9103057" y="3093890"/>
                  </a:cubicBezTo>
                  <a:cubicBezTo>
                    <a:pt x="9139451" y="3121185"/>
                    <a:pt x="9139451" y="3077968"/>
                    <a:pt x="9144000" y="3066595"/>
                  </a:cubicBezTo>
                  <a:cubicBezTo>
                    <a:pt x="9148549" y="3055222"/>
                    <a:pt x="9130352" y="3025651"/>
                    <a:pt x="9130352" y="3025651"/>
                  </a:cubicBezTo>
                  <a:lnTo>
                    <a:pt x="9130352" y="3025651"/>
                  </a:lnTo>
                </a:path>
              </a:pathLst>
            </a:cu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1119662" y="3509952"/>
              <a:ext cx="2782057" cy="36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>
                  <a:solidFill>
                    <a:schemeClr val="bg1"/>
                  </a:solidFill>
                  <a:latin typeface="Frank Ruhl Libre Light"/>
                  <a:ea typeface="Frank Ruhl Libre Light"/>
                  <a:cs typeface="Frank Ruhl Libre Light"/>
                  <a:sym typeface="Frank Ruhl Libre Light"/>
                </a:rPr>
                <a:t>25/Março/2019</a:t>
              </a:r>
            </a:p>
            <a:p>
              <a:pPr algn="ctr"/>
              <a:r>
                <a:rPr lang="pt-BR" sz="1100" dirty="0" smtClean="0">
                  <a:solidFill>
                    <a:schemeClr val="bg1"/>
                  </a:solidFill>
                  <a:latin typeface="Frank Ruhl Libre Light"/>
                  <a:ea typeface="Frank Ruhl Libre Light"/>
                  <a:cs typeface="Frank Ruhl Libre Light"/>
                  <a:sym typeface="Frank Ruhl Libre Light"/>
                </a:rPr>
                <a:t>Seminário </a:t>
              </a:r>
            </a:p>
            <a:p>
              <a:pPr algn="ctr"/>
              <a:r>
                <a:rPr lang="pt-BR" sz="1100" dirty="0" smtClean="0">
                  <a:solidFill>
                    <a:schemeClr val="bg1"/>
                  </a:solidFill>
                  <a:latin typeface="Frank Ruhl Libre Light"/>
                  <a:ea typeface="Frank Ruhl Libre Light"/>
                  <a:cs typeface="Frank Ruhl Libre Light"/>
                  <a:sym typeface="Frank Ruhl Libre Light"/>
                </a:rPr>
                <a:t>Competências</a:t>
              </a:r>
              <a:endParaRPr lang="pt-BR" sz="11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endParaRPr>
            </a:p>
          </p:txBody>
        </p:sp>
      </p:grpSp>
      <p:sp>
        <p:nvSpPr>
          <p:cNvPr id="19" name="Elipse 18"/>
          <p:cNvSpPr/>
          <p:nvPr/>
        </p:nvSpPr>
        <p:spPr>
          <a:xfrm>
            <a:off x="254905" y="3608734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1474771" y="3364734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-136710" y="3198629"/>
            <a:ext cx="1220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12/março/2019</a:t>
            </a:r>
          </a:p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1ª Reunião</a:t>
            </a:r>
            <a:endParaRPr lang="pt-BR" sz="11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471708" y="2975149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/>
          <p:cNvSpPr txBox="1"/>
          <p:nvPr/>
        </p:nvSpPr>
        <p:spPr>
          <a:xfrm>
            <a:off x="2112539" y="2454384"/>
            <a:ext cx="999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Grupos </a:t>
            </a:r>
          </a:p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Focais</a:t>
            </a:r>
            <a:endParaRPr lang="pt-BR" sz="11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3347934" y="2295652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2988765" y="1774887"/>
            <a:ext cx="9998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10/abril/20191ª Reuniões de Validação</a:t>
            </a:r>
            <a:endParaRPr lang="pt-BR" sz="11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24" name="Elipse 23"/>
          <p:cNvSpPr/>
          <p:nvPr/>
        </p:nvSpPr>
        <p:spPr>
          <a:xfrm>
            <a:off x="4467547" y="1224482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4108378" y="616633"/>
            <a:ext cx="9998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2ª/3ª/4ª Reuniões de Validação</a:t>
            </a:r>
            <a:endParaRPr lang="pt-BR" sz="11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238855" y="725583"/>
            <a:ext cx="2213735" cy="119137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Participantes  </a:t>
            </a:r>
            <a:r>
              <a:rPr lang="pt-BR" sz="18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- Pró-Reitores, comissão, representantes das </a:t>
            </a:r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Pró Reitorias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5339972" y="757949"/>
            <a:ext cx="16331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09/set/2019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Reunião de Comunicação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Seminário de Comunicação</a:t>
            </a:r>
            <a:endParaRPr lang="pt-BR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29" name="Google Shape;129;p18"/>
          <p:cNvSpPr/>
          <p:nvPr/>
        </p:nvSpPr>
        <p:spPr>
          <a:xfrm rot="2697479">
            <a:off x="5752639" y="1871603"/>
            <a:ext cx="463712" cy="438385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solidFill>
            <a:srgbClr val="375285"/>
          </a:solidFill>
          <a:ln w="12175" cap="rnd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50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109184" y="1026000"/>
            <a:ext cx="1760561" cy="309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smtClean="0"/>
              <a:t>SEMINÁRIO DE COMUNICAÇÃO</a:t>
            </a:r>
            <a:r>
              <a:rPr lang="en" sz="2000" dirty="0" smtClean="0"/>
              <a:t> </a:t>
            </a:r>
            <a:endParaRPr sz="2000"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1971097" y="843408"/>
            <a:ext cx="5731315" cy="348357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◎"/>
            </a:pPr>
            <a:r>
              <a:rPr lang="pt-BR" sz="2800" dirty="0" smtClean="0"/>
              <a:t>OBJETIVOS:</a:t>
            </a:r>
          </a:p>
          <a:p>
            <a:pPr lvl="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t-BR" dirty="0" smtClean="0"/>
              <a:t>Apresentar </a:t>
            </a:r>
            <a:r>
              <a:rPr lang="pt-BR" dirty="0"/>
              <a:t>a matriz </a:t>
            </a:r>
            <a:r>
              <a:rPr lang="pt-BR" dirty="0" smtClean="0"/>
              <a:t>de competências construída;</a:t>
            </a:r>
          </a:p>
          <a:p>
            <a:pPr lvl="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t-BR" dirty="0" smtClean="0"/>
              <a:t>Promover </a:t>
            </a:r>
            <a:r>
              <a:rPr lang="pt-BR" dirty="0"/>
              <a:t>o entendimento sobre as </a:t>
            </a:r>
            <a:r>
              <a:rPr lang="pt-BR" dirty="0" smtClean="0"/>
              <a:t>competências </a:t>
            </a:r>
            <a:r>
              <a:rPr lang="pt-BR" dirty="0"/>
              <a:t>estabelecidas e respectivos </a:t>
            </a:r>
            <a:r>
              <a:rPr lang="pt-BR" dirty="0" smtClean="0"/>
              <a:t>comportamentos;</a:t>
            </a:r>
          </a:p>
          <a:p>
            <a:pPr lvl="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t-BR" dirty="0" smtClean="0"/>
              <a:t>Conhecer o plano de comunicação.</a:t>
            </a:r>
            <a:endParaRPr sz="2800"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type="sldNum" idx="12"/>
          </p:nvPr>
        </p:nvSpPr>
        <p:spPr>
          <a:xfrm>
            <a:off x="8453425" y="-60"/>
            <a:ext cx="548700" cy="514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ctrTitle" idx="4294967295"/>
          </p:nvPr>
        </p:nvSpPr>
        <p:spPr>
          <a:xfrm>
            <a:off x="3941089" y="232445"/>
            <a:ext cx="46992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FDF6DA"/>
                </a:solidFill>
              </a:rPr>
              <a:t>CONCEITOS</a:t>
            </a:r>
            <a:endParaRPr sz="6000" dirty="0">
              <a:solidFill>
                <a:srgbClr val="FDF6DA"/>
              </a:solidFill>
            </a:endParaRPr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4294967295"/>
          </p:nvPr>
        </p:nvSpPr>
        <p:spPr>
          <a:xfrm>
            <a:off x="3696611" y="1486722"/>
            <a:ext cx="5242749" cy="3318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/>
            <a:r>
              <a:rPr lang="pt-BR" sz="1700" dirty="0">
                <a:solidFill>
                  <a:schemeClr val="bg1"/>
                </a:solidFill>
                <a:latin typeface="Bebas Neue"/>
              </a:rPr>
              <a:t>A comunicação é um dos principais elementos que asseguram o sucesso de processos de mudança, podendo ser </a:t>
            </a:r>
            <a:r>
              <a:rPr lang="pt-BR" sz="1700" dirty="0" smtClean="0">
                <a:solidFill>
                  <a:schemeClr val="bg1"/>
                </a:solidFill>
                <a:latin typeface="Bebas Neue"/>
              </a:rPr>
              <a:t>facilitador, determinante e dar </a:t>
            </a:r>
            <a:r>
              <a:rPr lang="pt-BR" sz="1700" dirty="0">
                <a:solidFill>
                  <a:schemeClr val="bg1"/>
                </a:solidFill>
                <a:latin typeface="Bebas Neue"/>
              </a:rPr>
              <a:t>efetividade  para esses processos.</a:t>
            </a:r>
          </a:p>
          <a:p>
            <a:pPr algn="just"/>
            <a:endParaRPr lang="pt-BR" sz="1700" dirty="0">
              <a:solidFill>
                <a:schemeClr val="bg1"/>
              </a:solidFill>
              <a:latin typeface="Bebas Neue"/>
            </a:endParaRPr>
          </a:p>
          <a:p>
            <a:pPr algn="just"/>
            <a:r>
              <a:rPr lang="pt-BR" sz="1700" dirty="0">
                <a:solidFill>
                  <a:schemeClr val="bg1"/>
                </a:solidFill>
                <a:latin typeface="Bebas Neue"/>
              </a:rPr>
              <a:t>Um bom plano de comunicação pode ser “chave” para a execução de uma mudança planejada. Deve estar bem </a:t>
            </a:r>
            <a:r>
              <a:rPr lang="pt-BR" sz="1700" dirty="0" smtClean="0">
                <a:solidFill>
                  <a:schemeClr val="bg1"/>
                </a:solidFill>
                <a:latin typeface="Bebas Neue"/>
              </a:rPr>
              <a:t>contextualizado, desenvolvido </a:t>
            </a:r>
            <a:r>
              <a:rPr lang="pt-BR" sz="1700" dirty="0">
                <a:solidFill>
                  <a:schemeClr val="bg1"/>
                </a:solidFill>
                <a:latin typeface="Bebas Neue"/>
              </a:rPr>
              <a:t>através de canais adequados aos </a:t>
            </a:r>
            <a:r>
              <a:rPr lang="pt-BR" sz="1700" dirty="0" smtClean="0">
                <a:solidFill>
                  <a:schemeClr val="bg1"/>
                </a:solidFill>
                <a:latin typeface="Bebas Neue"/>
              </a:rPr>
              <a:t>propósitos e de </a:t>
            </a:r>
            <a:r>
              <a:rPr lang="pt-BR" sz="1700" dirty="0">
                <a:solidFill>
                  <a:schemeClr val="bg1"/>
                </a:solidFill>
                <a:latin typeface="Bebas Neue"/>
              </a:rPr>
              <a:t>acordo com a expectativa dos envolvidos nesta mudança para que promova e garanta o </a:t>
            </a:r>
            <a:r>
              <a:rPr lang="pt-BR" sz="1700" dirty="0" smtClean="0">
                <a:solidFill>
                  <a:schemeClr val="bg1"/>
                </a:solidFill>
                <a:latin typeface="Bebas Neue"/>
              </a:rPr>
              <a:t>comprometimento.</a:t>
            </a:r>
            <a:endParaRPr sz="1700" dirty="0">
              <a:solidFill>
                <a:schemeClr val="lt1"/>
              </a:solidFill>
            </a:endParaRPr>
          </a:p>
        </p:txBody>
      </p:sp>
      <p:grpSp>
        <p:nvGrpSpPr>
          <p:cNvPr id="123" name="Google Shape;123;p18"/>
          <p:cNvGrpSpPr/>
          <p:nvPr/>
        </p:nvGrpSpPr>
        <p:grpSpPr>
          <a:xfrm rot="-587347">
            <a:off x="8074980" y="542503"/>
            <a:ext cx="756889" cy="756846"/>
            <a:chOff x="576250" y="4319400"/>
            <a:chExt cx="442075" cy="442050"/>
          </a:xfrm>
        </p:grpSpPr>
        <p:sp>
          <p:nvSpPr>
            <p:cNvPr id="124" name="Google Shape;124;p18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8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8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128;p18"/>
          <p:cNvSpPr/>
          <p:nvPr/>
        </p:nvSpPr>
        <p:spPr>
          <a:xfrm>
            <a:off x="8602651" y="1252273"/>
            <a:ext cx="287750" cy="274790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8"/>
          <p:cNvSpPr/>
          <p:nvPr/>
        </p:nvSpPr>
        <p:spPr>
          <a:xfrm rot="2697479">
            <a:off x="7771025" y="121009"/>
            <a:ext cx="436838" cy="417109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"/>
          <p:cNvSpPr/>
          <p:nvPr/>
        </p:nvSpPr>
        <p:spPr>
          <a:xfrm>
            <a:off x="8953774" y="1755459"/>
            <a:ext cx="174983" cy="16711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8"/>
          <p:cNvSpPr/>
          <p:nvPr/>
        </p:nvSpPr>
        <p:spPr>
          <a:xfrm rot="1280255">
            <a:off x="7801549" y="1251427"/>
            <a:ext cx="174931" cy="167124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ldNum" idx="12"/>
          </p:nvPr>
        </p:nvSpPr>
        <p:spPr>
          <a:xfrm>
            <a:off x="8453425" y="-60"/>
            <a:ext cx="548700" cy="514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6739"/>
            <a:ext cx="3635324" cy="242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body" idx="1"/>
          </p:nvPr>
        </p:nvSpPr>
        <p:spPr>
          <a:xfrm>
            <a:off x="223802" y="2835575"/>
            <a:ext cx="1584811" cy="15737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 smtClean="0"/>
              <a:t>Objetivo </a:t>
            </a:r>
            <a:endParaRPr sz="1400" b="1" dirty="0"/>
          </a:p>
          <a:p>
            <a:pPr marL="0" lvl="0" indent="0" algn="ctr">
              <a:spcBef>
                <a:spcPts val="800"/>
              </a:spcBef>
              <a:spcAft>
                <a:spcPts val="800"/>
              </a:spcAft>
              <a:buNone/>
            </a:pPr>
            <a:r>
              <a:rPr lang="pt-BR" sz="1400" dirty="0" smtClean="0"/>
              <a:t>Conhecer as competências e  relacioná-las às suas </a:t>
            </a:r>
            <a:r>
              <a:rPr lang="pt-BR" sz="1400" dirty="0"/>
              <a:t>respectivas </a:t>
            </a:r>
            <a:r>
              <a:rPr lang="pt-BR" sz="1400" dirty="0" smtClean="0"/>
              <a:t>descrições.</a:t>
            </a:r>
            <a:endParaRPr sz="1400" dirty="0"/>
          </a:p>
        </p:txBody>
      </p:sp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224065" y="878083"/>
            <a:ext cx="1481506" cy="10582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" dirty="0" smtClean="0"/>
              <a:t>DINÂMICA: CONHECENDO A  MATRIZ DE COMPETÊNCIAS</a:t>
            </a:r>
            <a:endParaRPr dirty="0"/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2"/>
          </p:nvPr>
        </p:nvSpPr>
        <p:spPr>
          <a:xfrm>
            <a:off x="2117546" y="692593"/>
            <a:ext cx="5735536" cy="381996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/>
              <a:t>INSTRUÇÕES:</a:t>
            </a:r>
            <a:endParaRPr sz="1400" b="1" dirty="0"/>
          </a:p>
          <a:p>
            <a:pPr marL="342900" lvl="0" algn="l" rtl="0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AutoNum type="arabicPeriod"/>
            </a:pPr>
            <a:r>
              <a:rPr lang="pt-BR" sz="1400" dirty="0" smtClean="0"/>
              <a:t>F</a:t>
            </a:r>
            <a:r>
              <a:rPr lang="en" sz="1400" dirty="0" smtClean="0"/>
              <a:t>ormar 6 (seis) grupos e solictar que escolham um representante;</a:t>
            </a:r>
          </a:p>
          <a:p>
            <a:pPr marL="342900" lvl="0" algn="l" rtl="0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AutoNum type="arabicPeriod"/>
            </a:pPr>
            <a:r>
              <a:rPr lang="en" sz="1400" dirty="0" smtClean="0"/>
              <a:t>Entregar uma “carta competência” a cada grupo;</a:t>
            </a:r>
          </a:p>
          <a:p>
            <a:pPr marL="342900" lvl="0" algn="l" rtl="0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AutoNum type="arabicPeriod"/>
            </a:pPr>
            <a:r>
              <a:rPr lang="pt-BR" sz="1400" dirty="0" smtClean="0"/>
              <a:t>Entregar um “ conjunto de cartas descrições” </a:t>
            </a:r>
            <a:r>
              <a:rPr lang="en" sz="1400" dirty="0" smtClean="0"/>
              <a:t>para cada grupo. C</a:t>
            </a:r>
            <a:r>
              <a:rPr lang="pt-BR" sz="1400" dirty="0" smtClean="0"/>
              <a:t>a</a:t>
            </a:r>
            <a:r>
              <a:rPr lang="en" sz="1400" dirty="0" smtClean="0"/>
              <a:t>da carta do conjunto contém partes das descrições embaralhadas</a:t>
            </a:r>
            <a:r>
              <a:rPr lang="en" sz="1400" dirty="0"/>
              <a:t>;</a:t>
            </a:r>
            <a:endParaRPr lang="en" sz="1400" dirty="0" smtClean="0"/>
          </a:p>
          <a:p>
            <a:pPr marL="342900" lvl="0" algn="l" rtl="0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AutoNum type="arabicPeriod"/>
            </a:pPr>
            <a:r>
              <a:rPr lang="en" sz="1400" dirty="0" smtClean="0"/>
              <a:t>Os grupos com as competências vão montar a descrição para a competência em seu poder;</a:t>
            </a:r>
          </a:p>
          <a:p>
            <a:pPr marL="342900" lvl="0" algn="l" rtl="0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AutoNum type="arabicPeriod"/>
            </a:pPr>
            <a:r>
              <a:rPr lang="en" sz="1400" dirty="0" smtClean="0"/>
              <a:t>C</a:t>
            </a:r>
            <a:r>
              <a:rPr lang="pt-BR" sz="1400" dirty="0" smtClean="0"/>
              <a:t>a</a:t>
            </a:r>
            <a:r>
              <a:rPr lang="en" sz="1400" dirty="0" smtClean="0"/>
              <a:t>so não consiga, terá qe buscar nos demais grupos as descrições que complementam a a cometência em seu poder.</a:t>
            </a:r>
          </a:p>
          <a:p>
            <a:pPr marL="342900" lvl="0" algn="l" rtl="0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AutoNum type="arabicPeriod"/>
            </a:pPr>
            <a:r>
              <a:rPr lang="en" sz="1400" dirty="0" smtClean="0"/>
              <a:t>Ao final, todas as competências deverão estar descritas num grande painel.</a:t>
            </a:r>
          </a:p>
          <a:p>
            <a:pPr marL="342900" lvl="0" algn="l" rtl="0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AutoNum type="arabicPeriod"/>
            </a:pPr>
            <a:endParaRPr lang="en" sz="1400" dirty="0" smtClean="0"/>
          </a:p>
          <a:p>
            <a:pPr marL="342900" lvl="0" algn="l" rtl="0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AutoNum type="arabicPeriod"/>
            </a:pPr>
            <a:endParaRPr lang="en" sz="1400" dirty="0" smtClean="0"/>
          </a:p>
          <a:p>
            <a:pPr marL="342900" lvl="0" algn="l" rtl="0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AutoNum type="arabicPeriod"/>
            </a:pPr>
            <a:endParaRPr sz="1400" dirty="0"/>
          </a:p>
        </p:txBody>
      </p:sp>
      <p:sp>
        <p:nvSpPr>
          <p:cNvPr id="140" name="Google Shape;140;p19"/>
          <p:cNvSpPr txBox="1">
            <a:spLocks noGrp="1"/>
          </p:cNvSpPr>
          <p:nvPr>
            <p:ph type="sldNum" idx="12"/>
          </p:nvPr>
        </p:nvSpPr>
        <p:spPr>
          <a:xfrm>
            <a:off x="8453425" y="-60"/>
            <a:ext cx="548700" cy="514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3833">
            <a:off x="129071" y="1562432"/>
            <a:ext cx="1595259" cy="1375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1991250" y="604500"/>
            <a:ext cx="3615600" cy="393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dirty="0" smtClean="0"/>
              <a:t>PLANO DE AÇÃO DE COMUNICAÇÃO</a:t>
            </a: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dirty="0" smtClean="0"/>
              <a:t>PROCIT</a:t>
            </a:r>
            <a:endParaRPr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8453425" y="-60"/>
            <a:ext cx="548700" cy="514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/>
              <a:t>Agenda</a:t>
            </a:r>
            <a:endParaRPr lang="pt-BR" sz="24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857107" y="628525"/>
            <a:ext cx="6010365" cy="3920049"/>
          </a:xfrm>
        </p:spPr>
        <p:txBody>
          <a:bodyPr/>
          <a:lstStyle/>
          <a:p>
            <a:pPr>
              <a:buClr>
                <a:srgbClr val="2A467A"/>
              </a:buClr>
            </a:pPr>
            <a:r>
              <a:rPr lang="pt-BR" dirty="0" smtClean="0"/>
              <a:t>Abertura – Sonia/PROGEPE e Décio/PROCIT – 30’</a:t>
            </a:r>
          </a:p>
          <a:p>
            <a:pPr>
              <a:buClr>
                <a:srgbClr val="2A467A"/>
              </a:buClr>
            </a:pPr>
            <a:r>
              <a:rPr lang="pt-BR" dirty="0" smtClean="0"/>
              <a:t>Objetivos da Reunião – Gente Gestão – 10’</a:t>
            </a:r>
          </a:p>
          <a:p>
            <a:pPr>
              <a:buClr>
                <a:srgbClr val="2A467A"/>
              </a:buClr>
            </a:pPr>
            <a:r>
              <a:rPr lang="pt-BR" dirty="0" smtClean="0"/>
              <a:t> Histórico do Desenvolvimento da ‘Matriz de Competências’ – Lourdes/PROGEPE – 20’</a:t>
            </a:r>
          </a:p>
          <a:p>
            <a:pPr>
              <a:buClr>
                <a:srgbClr val="2A467A"/>
              </a:buClr>
            </a:pPr>
            <a:r>
              <a:rPr lang="pt-BR" dirty="0" smtClean="0"/>
              <a:t> Seminário de Comunicação – Gente Gestão – 90’</a:t>
            </a:r>
          </a:p>
          <a:p>
            <a:pPr lvl="1">
              <a:buClr>
                <a:srgbClr val="2A467A"/>
              </a:buClr>
            </a:pPr>
            <a:r>
              <a:rPr lang="pt-BR" dirty="0" smtClean="0"/>
              <a:t>Objetivos;</a:t>
            </a:r>
          </a:p>
          <a:p>
            <a:pPr lvl="1">
              <a:buClr>
                <a:srgbClr val="2A467A"/>
              </a:buClr>
            </a:pPr>
            <a:r>
              <a:rPr lang="pt-BR" dirty="0" smtClean="0"/>
              <a:t>Conceitos de Comunicação;</a:t>
            </a:r>
          </a:p>
          <a:p>
            <a:pPr lvl="1">
              <a:buClr>
                <a:srgbClr val="2A467A"/>
              </a:buClr>
            </a:pPr>
            <a:r>
              <a:rPr lang="pt-BR" dirty="0" smtClean="0"/>
              <a:t>Competências </a:t>
            </a:r>
          </a:p>
          <a:p>
            <a:pPr marL="190500">
              <a:buClr>
                <a:srgbClr val="2A467A"/>
              </a:buClr>
            </a:pPr>
            <a:r>
              <a:rPr lang="pt-BR" smtClean="0"/>
              <a:t> Plano </a:t>
            </a:r>
            <a:r>
              <a:rPr lang="pt-BR" dirty="0"/>
              <a:t>de </a:t>
            </a:r>
            <a:r>
              <a:rPr lang="pt-BR" dirty="0"/>
              <a:t>Comunicação – PROCIT – 10</a:t>
            </a:r>
            <a:r>
              <a:rPr lang="pt-BR" dirty="0" smtClean="0"/>
              <a:t>’</a:t>
            </a:r>
          </a:p>
          <a:p>
            <a:pPr marL="190500">
              <a:buClr>
                <a:srgbClr val="2A467A"/>
              </a:buClr>
            </a:pPr>
            <a:r>
              <a:rPr lang="pt-BR" dirty="0" smtClean="0"/>
              <a:t> Avaliação do Seminário</a:t>
            </a:r>
          </a:p>
          <a:p>
            <a:pPr>
              <a:buClr>
                <a:srgbClr val="2A467A"/>
              </a:buClr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3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619250" y="1143000"/>
            <a:ext cx="5981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/>
                </a:solidFill>
              </a:rPr>
              <a:t>ABERTURA E AGRADECIMENTOS AOS PARTICIPANTES  </a:t>
            </a:r>
          </a:p>
          <a:p>
            <a:pPr algn="ctr"/>
            <a:r>
              <a:rPr lang="pt-BR" sz="3600" dirty="0" smtClean="0">
                <a:solidFill>
                  <a:schemeClr val="bg1"/>
                </a:solidFill>
              </a:rPr>
              <a:t>Sonia e Décio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8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12000">
              <a:srgbClr val="00AAC6"/>
            </a:gs>
            <a:gs pos="51000">
              <a:srgbClr val="0037B3"/>
            </a:gs>
            <a:gs pos="100000">
              <a:srgbClr val="00001A"/>
            </a:gs>
          </a:gsLst>
          <a:lin ang="13500032" scaled="0"/>
        </a:gra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701822" y="1945914"/>
            <a:ext cx="4330707" cy="3022990"/>
            <a:chOff x="578890" y="1800951"/>
            <a:chExt cx="4330707" cy="3022990"/>
          </a:xfrm>
        </p:grpSpPr>
        <p:pic>
          <p:nvPicPr>
            <p:cNvPr id="22" name="Picture 2" descr="Red, CÃ­rculo, Logotipo, Rodada, Elemento, Desig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90" y="2267535"/>
              <a:ext cx="1940846" cy="191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Orange, CÃ­rculo, Logotipo, Rodada, Elemento, Design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501" y="2959604"/>
              <a:ext cx="1887641" cy="1864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Resultado de imagem para gestÃ£o por competÃªncias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80" t="875" r="1444" b="54046"/>
            <a:stretch/>
          </p:blipFill>
          <p:spPr bwMode="auto">
            <a:xfrm>
              <a:off x="3504543" y="1800951"/>
              <a:ext cx="1405054" cy="1293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aixaDeTexto 24"/>
            <p:cNvSpPr txBox="1"/>
            <p:nvPr/>
          </p:nvSpPr>
          <p:spPr>
            <a:xfrm>
              <a:off x="2294747" y="1930192"/>
              <a:ext cx="13607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COMPETÊNCIA</a:t>
              </a:r>
              <a:endParaRPr lang="pt-BR" sz="1600" b="1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pic>
          <p:nvPicPr>
            <p:cNvPr id="26" name="Picture 4" descr="Orange, CÃ­rculo, Logotipo, Rodada, Elemento, Design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304" y="2257869"/>
              <a:ext cx="1887641" cy="1864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aixaDeTexto 26"/>
            <p:cNvSpPr txBox="1"/>
            <p:nvPr/>
          </p:nvSpPr>
          <p:spPr>
            <a:xfrm>
              <a:off x="692601" y="2959604"/>
              <a:ext cx="13607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Conhecimento</a:t>
              </a:r>
              <a:endParaRPr lang="pt-BR" b="1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2459321" y="2764415"/>
              <a:ext cx="13607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gency FB" panose="020B0503020202020204" pitchFamily="34" charset="0"/>
                </a:rPr>
                <a:t>H</a:t>
              </a:r>
              <a:r>
                <a:rPr lang="pt-BR" b="1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abilidade</a:t>
              </a:r>
              <a:endParaRPr lang="pt-BR" b="1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1667389" y="4191212"/>
              <a:ext cx="13607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Atitude</a:t>
              </a:r>
              <a:endParaRPr lang="pt-BR" b="1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pic>
          <p:nvPicPr>
            <p:cNvPr id="30" name="Picture 6" descr="Para Baixo, Seta, Curvo, Inscreva Se, SÃ­mbolo, DireÃ§Ã£o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15130" y="2129913"/>
              <a:ext cx="324250" cy="1367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3" name="Google Shape;233;p27"/>
          <p:cNvSpPr txBox="1">
            <a:spLocks noGrp="1"/>
          </p:cNvSpPr>
          <p:nvPr>
            <p:ph type="ctrTitle" idx="4294967295"/>
          </p:nvPr>
        </p:nvSpPr>
        <p:spPr>
          <a:xfrm>
            <a:off x="1272373" y="558972"/>
            <a:ext cx="7463081" cy="3380908"/>
          </a:xfrm>
          <a:prstGeom prst="rect">
            <a:avLst/>
          </a:prstGeom>
          <a:effectLst>
            <a:outerShdw blurRad="171450" dist="9525" algn="bl" rotWithShape="0">
              <a:srgbClr val="010E1B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39A6DE"/>
              </a:buClr>
              <a:buSzPts val="6000"/>
            </a:pPr>
            <a:r>
              <a:rPr lang="pt-BR" sz="4400" b="0" dirty="0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Oswald"/>
                <a:cs typeface="Oswald"/>
                <a:sym typeface="Oswald"/>
              </a:rPr>
              <a:t> </a:t>
            </a:r>
            <a:r>
              <a:rPr lang="pt-BR" sz="4400" b="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Oswald"/>
                <a:cs typeface="Oswald"/>
                <a:sym typeface="Oswald"/>
              </a:rPr>
              <a:t/>
            </a:r>
            <a:br>
              <a:rPr lang="pt-BR" sz="4400" b="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Oswald"/>
                <a:cs typeface="Oswald"/>
                <a:sym typeface="Oswald"/>
              </a:rPr>
            </a:br>
            <a:r>
              <a:rPr lang="pt-BR" sz="4400" b="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Oswald"/>
                <a:cs typeface="Oswald"/>
                <a:sym typeface="Oswald"/>
              </a:rPr>
              <a:t> CONSTRUÇÃO DA </a:t>
            </a:r>
            <a:r>
              <a:rPr lang="pt-BR" sz="4400" b="0" dirty="0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Oswald"/>
                <a:cs typeface="Oswald"/>
                <a:sym typeface="Oswald"/>
              </a:rPr>
              <a:t>MATRIZ</a:t>
            </a:r>
            <a:br>
              <a:rPr lang="pt-BR" sz="4400" b="0" dirty="0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Oswald"/>
                <a:cs typeface="Oswald"/>
                <a:sym typeface="Oswald"/>
              </a:rPr>
            </a:br>
            <a:r>
              <a:rPr lang="pt-BR" sz="4400" b="0" dirty="0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Oswald"/>
                <a:cs typeface="Oswald"/>
                <a:sym typeface="Oswald"/>
              </a:rPr>
              <a:t>DE COMPETÊNCIAS</a:t>
            </a:r>
            <a:br>
              <a:rPr lang="pt-BR" sz="4400" b="0" dirty="0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Oswald"/>
                <a:cs typeface="Oswald"/>
                <a:sym typeface="Oswald"/>
              </a:rPr>
            </a:br>
            <a:r>
              <a:rPr lang="pt-BR" sz="4400" dirty="0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Oswald"/>
                <a:cs typeface="Oswald"/>
                <a:sym typeface="Oswald"/>
              </a:rPr>
              <a:t>UFPE 2018/2019</a:t>
            </a:r>
            <a:endParaRPr lang="pt-BR" sz="4400" dirty="0">
              <a:solidFill>
                <a:schemeClr val="accent4">
                  <a:lumMod val="75000"/>
                </a:schemeClr>
              </a:solidFill>
              <a:highlight>
                <a:srgbClr val="FFFFFF"/>
              </a:highlight>
              <a:latin typeface="Calibri" panose="020F0502020204030204" pitchFamily="34" charset="0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291300" y="1026000"/>
            <a:ext cx="1341900" cy="309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OBJETIVOS</a:t>
            </a:r>
            <a:br>
              <a:rPr lang="en" dirty="0" smtClean="0"/>
            </a:br>
            <a:r>
              <a:rPr lang="en" dirty="0" smtClean="0"/>
              <a:t>DA REUNIÃO</a:t>
            </a:r>
            <a:endParaRPr dirty="0"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5021424" y="1019129"/>
            <a:ext cx="2807905" cy="11716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 smtClean="0">
                <a:solidFill>
                  <a:srgbClr val="3D3F49"/>
                </a:solidFill>
              </a:rPr>
              <a:t>2. SEMINÁRIO DE COMUNICAÇÃO</a:t>
            </a:r>
          </a:p>
          <a:p>
            <a:pPr marL="0" indent="0">
              <a:buNone/>
            </a:pPr>
            <a:r>
              <a:rPr lang="pt-BR" sz="1600" dirty="0" smtClean="0">
                <a:solidFill>
                  <a:srgbClr val="3D3F49"/>
                </a:solidFill>
              </a:rPr>
              <a:t>Conceitos e Matriz de Competências</a:t>
            </a:r>
            <a:endParaRPr lang="pt-BR" sz="1600" b="1" dirty="0">
              <a:solidFill>
                <a:srgbClr val="3D3F4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3D3F49"/>
              </a:solidFill>
            </a:endParaRPr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>
            <a:off x="1781847" y="1019129"/>
            <a:ext cx="3013654" cy="23867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dirty="0" smtClean="0">
                <a:solidFill>
                  <a:srgbClr val="3D3F49"/>
                </a:solidFill>
              </a:rPr>
              <a:t>1. COMUNICAR A MATRIZ DE COMPETÊNCIAS CONSTRUIDA</a:t>
            </a:r>
            <a:endParaRPr sz="1600" dirty="0">
              <a:solidFill>
                <a:srgbClr val="3D3F49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 smtClean="0">
                <a:solidFill>
                  <a:srgbClr val="3D3F49"/>
                </a:solidFill>
              </a:rPr>
              <a:t>Esta comunicação está direcionada a todos os envolvidos na sua construção, através de:</a:t>
            </a: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 smtClean="0">
                <a:solidFill>
                  <a:srgbClr val="3D3F49"/>
                </a:solidFill>
              </a:rPr>
              <a:t>	Entrevistas individuais;</a:t>
            </a: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>
                <a:solidFill>
                  <a:srgbClr val="3D3F49"/>
                </a:solidFill>
              </a:rPr>
              <a:t>	</a:t>
            </a:r>
            <a:r>
              <a:rPr lang="pt-BR" sz="1600" dirty="0" smtClean="0">
                <a:solidFill>
                  <a:srgbClr val="3D3F49"/>
                </a:solidFill>
              </a:rPr>
              <a:t>Grupos Focais</a:t>
            </a: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600" dirty="0" smtClean="0">
              <a:solidFill>
                <a:srgbClr val="3D3F49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600" dirty="0" smtClean="0">
              <a:solidFill>
                <a:srgbClr val="3D3F49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>
                <a:solidFill>
                  <a:srgbClr val="3D3F49"/>
                </a:solidFill>
              </a:rPr>
              <a:t>	</a:t>
            </a:r>
            <a:endParaRPr sz="1600" dirty="0">
              <a:solidFill>
                <a:srgbClr val="3D3F49"/>
              </a:solidFill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453425" y="-60"/>
            <a:ext cx="548700" cy="514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8" name="Google Shape;565;p37"/>
          <p:cNvSpPr/>
          <p:nvPr/>
        </p:nvSpPr>
        <p:spPr>
          <a:xfrm>
            <a:off x="2317256" y="2657789"/>
            <a:ext cx="243014" cy="231233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65;p37"/>
          <p:cNvSpPr/>
          <p:nvPr/>
        </p:nvSpPr>
        <p:spPr>
          <a:xfrm>
            <a:off x="2317256" y="3022974"/>
            <a:ext cx="243014" cy="231233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" name="Conector reto 3"/>
          <p:cNvCxnSpPr/>
          <p:nvPr/>
        </p:nvCxnSpPr>
        <p:spPr>
          <a:xfrm>
            <a:off x="1633200" y="1026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687630" y="1003047"/>
            <a:ext cx="0" cy="2361955"/>
          </a:xfrm>
          <a:prstGeom prst="line">
            <a:avLst/>
          </a:prstGeom>
          <a:ln w="38100">
            <a:solidFill>
              <a:srgbClr val="2A46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82;p13"/>
          <p:cNvSpPr txBox="1">
            <a:spLocks/>
          </p:cNvSpPr>
          <p:nvPr/>
        </p:nvSpPr>
        <p:spPr>
          <a:xfrm>
            <a:off x="5021424" y="2324100"/>
            <a:ext cx="2807905" cy="1869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9DCE6"/>
              </a:buClr>
              <a:buSzPts val="1800"/>
              <a:buFont typeface="Frank Ruhl Libre Light"/>
              <a:buChar char="◎"/>
              <a:defRPr sz="1800" b="0" i="0" u="none" strike="noStrike" cap="none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1pPr>
            <a:lvl2pPr marL="914400" marR="0" lvl="1" indent="-3429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D9DCE6"/>
              </a:buClr>
              <a:buSzPts val="1800"/>
              <a:buFont typeface="Frank Ruhl Libre Light"/>
              <a:buChar char="◎"/>
              <a:defRPr sz="1800" b="0" i="0" u="none" strike="noStrike" cap="none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2pPr>
            <a:lvl3pPr marL="1371600" marR="0" lvl="2" indent="-3429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D9DCE6"/>
              </a:buClr>
              <a:buSzPts val="1800"/>
              <a:buFont typeface="Frank Ruhl Libre Light"/>
              <a:buChar char="■"/>
              <a:defRPr sz="1800" b="0" i="0" u="none" strike="noStrike" cap="none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3pPr>
            <a:lvl4pPr marL="1828800" marR="0" lvl="3" indent="-3429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D9DCE6"/>
              </a:buClr>
              <a:buSzPts val="1800"/>
              <a:buFont typeface="Frank Ruhl Libre Light"/>
              <a:buChar char="●"/>
              <a:defRPr sz="1800" b="0" i="0" u="none" strike="noStrike" cap="none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4pPr>
            <a:lvl5pPr marL="2286000" marR="0" lvl="4" indent="-3429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D9DCE6"/>
              </a:buClr>
              <a:buSzPts val="1800"/>
              <a:buFont typeface="Frank Ruhl Libre Light"/>
              <a:buChar char="○"/>
              <a:defRPr sz="1800" b="0" i="0" u="none" strike="noStrike" cap="none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5pPr>
            <a:lvl6pPr marL="2743200" marR="0" lvl="5" indent="-3429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D9DCE6"/>
              </a:buClr>
              <a:buSzPts val="1800"/>
              <a:buFont typeface="Frank Ruhl Libre Light"/>
              <a:buChar char="■"/>
              <a:defRPr sz="1800" b="0" i="0" u="none" strike="noStrike" cap="none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6pPr>
            <a:lvl7pPr marL="3200400" marR="0" lvl="6" indent="-3429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D9DCE6"/>
              </a:buClr>
              <a:buSzPts val="1800"/>
              <a:buFont typeface="Frank Ruhl Libre Light"/>
              <a:buChar char="●"/>
              <a:defRPr sz="1800" b="0" i="0" u="none" strike="noStrike" cap="none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7pPr>
            <a:lvl8pPr marL="3657600" marR="0" lvl="7" indent="-3429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D9DCE6"/>
              </a:buClr>
              <a:buSzPts val="1800"/>
              <a:buFont typeface="Frank Ruhl Libre Light"/>
              <a:buChar char="○"/>
              <a:defRPr sz="1800" b="0" i="0" u="none" strike="noStrike" cap="none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8pPr>
            <a:lvl9pPr marL="4114800" marR="0" lvl="8" indent="-342900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rgbClr val="D9DCE6"/>
              </a:buClr>
              <a:buSzPts val="1800"/>
              <a:buFont typeface="Frank Ruhl Libre Light"/>
              <a:buChar char="■"/>
              <a:defRPr sz="1800" b="0" i="0" u="none" strike="noStrike" cap="none">
                <a:solidFill>
                  <a:srgbClr val="6B6E8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9pPr>
          </a:lstStyle>
          <a:p>
            <a:pPr marL="0" indent="0">
              <a:buFont typeface="Frank Ruhl Libre Light"/>
              <a:buNone/>
            </a:pPr>
            <a:r>
              <a:rPr lang="pt-BR" sz="1600" b="1" dirty="0">
                <a:solidFill>
                  <a:srgbClr val="3D3F49"/>
                </a:solidFill>
              </a:rPr>
              <a:t>3</a:t>
            </a:r>
            <a:r>
              <a:rPr lang="pt-BR" sz="1600" b="1" dirty="0" smtClean="0">
                <a:solidFill>
                  <a:srgbClr val="3D3F49"/>
                </a:solidFill>
              </a:rPr>
              <a:t>. APRESENTAR O PLANO DE COMUNICAÇÃO </a:t>
            </a:r>
            <a:endParaRPr lang="pt-BR" sz="1600" dirty="0" smtClean="0">
              <a:solidFill>
                <a:srgbClr val="3D3F49"/>
              </a:solidFill>
            </a:endParaRPr>
          </a:p>
          <a:p>
            <a:pPr marL="114300" indent="0">
              <a:buFont typeface="Frank Ruhl Libre Light"/>
              <a:buNone/>
            </a:pPr>
            <a:r>
              <a:rPr lang="pt-BR" sz="1600" dirty="0" smtClean="0">
                <a:solidFill>
                  <a:srgbClr val="3D3F49"/>
                </a:solidFill>
              </a:rPr>
              <a:t>Contendo as principais iniciativas e respectivas mídias para comunicação da Matriz de Competências estabelecida.</a:t>
            </a:r>
            <a:endParaRPr lang="pt-BR" sz="1600" b="1" dirty="0">
              <a:solidFill>
                <a:srgbClr val="3D3F4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ctrTitle" idx="4294967295"/>
          </p:nvPr>
        </p:nvSpPr>
        <p:spPr>
          <a:xfrm>
            <a:off x="4608513" y="2195929"/>
            <a:ext cx="3240087" cy="75152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solidFill>
                  <a:srgbClr val="FDF6DA"/>
                </a:solidFill>
              </a:rPr>
              <a:t>HISTÓRICO</a:t>
            </a:r>
            <a:endParaRPr sz="4800" dirty="0">
              <a:solidFill>
                <a:srgbClr val="FDF6DA"/>
              </a:solidFill>
            </a:endParaRPr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453425" y="-60"/>
            <a:ext cx="548700" cy="514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86" y="598714"/>
            <a:ext cx="4264694" cy="3962400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</a:t>
            </a:fld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9182" y="243232"/>
            <a:ext cx="8892943" cy="81442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Apresentação </a:t>
            </a:r>
            <a:r>
              <a:rPr lang="pt-BR" sz="18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do Projeto de </a:t>
            </a:r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Treinamento para </a:t>
            </a:r>
            <a:r>
              <a:rPr lang="pt-BR" sz="1800" b="1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Construção da Matriz de Competências</a:t>
            </a:r>
          </a:p>
          <a:p>
            <a:pPr algn="ctr"/>
            <a:r>
              <a:rPr lang="pt-BR" sz="18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Participantes: Representantes das </a:t>
            </a:r>
            <a:r>
              <a:rPr lang="pt-BR" sz="1800" dirty="0" err="1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Pró-Reitorias</a:t>
            </a:r>
            <a:r>
              <a:rPr lang="pt-BR" sz="18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 envolvidas no Piloto – PROGEPE PROCIT  - Diretores, Coordenadores, C</a:t>
            </a:r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hefes </a:t>
            </a:r>
            <a:r>
              <a:rPr lang="pt-BR" sz="18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de S</a:t>
            </a:r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etores</a:t>
            </a:r>
            <a:endParaRPr lang="pt-BR" sz="18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algn="ctr"/>
            <a:endParaRPr lang="pt-BR" sz="1800" dirty="0" smtClean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-127382" y="2620788"/>
            <a:ext cx="9967158" cy="2135649"/>
            <a:chOff x="-127382" y="2552548"/>
            <a:chExt cx="9967158" cy="2135649"/>
          </a:xfrm>
        </p:grpSpPr>
        <p:sp>
          <p:nvSpPr>
            <p:cNvPr id="7" name="Forma livre 6"/>
            <p:cNvSpPr/>
            <p:nvPr/>
          </p:nvSpPr>
          <p:spPr>
            <a:xfrm rot="696114">
              <a:off x="832512" y="2552548"/>
              <a:ext cx="9007264" cy="2135649"/>
            </a:xfrm>
            <a:custGeom>
              <a:avLst/>
              <a:gdLst>
                <a:gd name="connsiteX0" fmla="*/ 0 w 9144730"/>
                <a:gd name="connsiteY0" fmla="*/ 3216720 h 3216720"/>
                <a:gd name="connsiteX1" fmla="*/ 2238233 w 9144730"/>
                <a:gd name="connsiteY1" fmla="*/ 2015717 h 3216720"/>
                <a:gd name="connsiteX2" fmla="*/ 3930555 w 9144730"/>
                <a:gd name="connsiteY2" fmla="*/ 9496 h 3216720"/>
                <a:gd name="connsiteX3" fmla="*/ 8925636 w 9144730"/>
                <a:gd name="connsiteY3" fmla="*/ 2902822 h 3216720"/>
                <a:gd name="connsiteX4" fmla="*/ 8925636 w 9144730"/>
                <a:gd name="connsiteY4" fmla="*/ 2902822 h 3216720"/>
                <a:gd name="connsiteX5" fmla="*/ 9103057 w 9144730"/>
                <a:gd name="connsiteY5" fmla="*/ 3093890 h 3216720"/>
                <a:gd name="connsiteX6" fmla="*/ 9144000 w 9144730"/>
                <a:gd name="connsiteY6" fmla="*/ 3066595 h 3216720"/>
                <a:gd name="connsiteX7" fmla="*/ 9130352 w 9144730"/>
                <a:gd name="connsiteY7" fmla="*/ 3025651 h 3216720"/>
                <a:gd name="connsiteX8" fmla="*/ 9130352 w 9144730"/>
                <a:gd name="connsiteY8" fmla="*/ 3025651 h 321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730" h="3216720">
                  <a:moveTo>
                    <a:pt x="0" y="3216720"/>
                  </a:moveTo>
                  <a:cubicBezTo>
                    <a:pt x="791570" y="2883487"/>
                    <a:pt x="1583141" y="2550254"/>
                    <a:pt x="2238233" y="2015717"/>
                  </a:cubicBezTo>
                  <a:cubicBezTo>
                    <a:pt x="2893325" y="1481180"/>
                    <a:pt x="2815988" y="-138355"/>
                    <a:pt x="3930555" y="9496"/>
                  </a:cubicBezTo>
                  <a:cubicBezTo>
                    <a:pt x="5045122" y="157347"/>
                    <a:pt x="8925636" y="2902822"/>
                    <a:pt x="8925636" y="2902822"/>
                  </a:cubicBezTo>
                  <a:lnTo>
                    <a:pt x="8925636" y="2902822"/>
                  </a:lnTo>
                  <a:cubicBezTo>
                    <a:pt x="8955206" y="2934667"/>
                    <a:pt x="9066663" y="3066595"/>
                    <a:pt x="9103057" y="3093890"/>
                  </a:cubicBezTo>
                  <a:cubicBezTo>
                    <a:pt x="9139451" y="3121185"/>
                    <a:pt x="9139451" y="3077968"/>
                    <a:pt x="9144000" y="3066595"/>
                  </a:cubicBezTo>
                  <a:cubicBezTo>
                    <a:pt x="9148549" y="3055222"/>
                    <a:pt x="9130352" y="3025651"/>
                    <a:pt x="9130352" y="3025651"/>
                  </a:cubicBezTo>
                  <a:lnTo>
                    <a:pt x="9130352" y="3025651"/>
                  </a:lnTo>
                </a:path>
              </a:pathLst>
            </a:cu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-127382" y="3110813"/>
              <a:ext cx="2047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 smtClean="0">
                  <a:solidFill>
                    <a:schemeClr val="bg1"/>
                  </a:solidFill>
                  <a:latin typeface="Frank Ruhl Libre Light"/>
                  <a:ea typeface="Frank Ruhl Libre Light"/>
                  <a:cs typeface="Frank Ruhl Libre Light"/>
                  <a:sym typeface="Frank Ruhl Libre Light"/>
                </a:rPr>
                <a:t>12/março/2019</a:t>
              </a:r>
            </a:p>
            <a:p>
              <a:pPr algn="ctr"/>
              <a:r>
                <a:rPr lang="pt-BR" sz="1600" dirty="0" smtClean="0">
                  <a:solidFill>
                    <a:schemeClr val="bg1"/>
                  </a:solidFill>
                  <a:latin typeface="Frank Ruhl Libre Light"/>
                  <a:ea typeface="Frank Ruhl Libre Light"/>
                  <a:cs typeface="Frank Ruhl Libre Light"/>
                  <a:sym typeface="Frank Ruhl Libre Light"/>
                </a:rPr>
                <a:t>1ª Reunião</a:t>
              </a:r>
              <a:endParaRPr lang="pt-BR" sz="16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endParaRPr>
            </a:p>
          </p:txBody>
        </p:sp>
        <p:sp>
          <p:nvSpPr>
            <p:cNvPr id="9" name="Elipse 8"/>
            <p:cNvSpPr/>
            <p:nvPr/>
          </p:nvSpPr>
          <p:spPr>
            <a:xfrm>
              <a:off x="541513" y="3649678"/>
              <a:ext cx="281932" cy="2443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38AA5852-F608-459A-BDE8-55A2BA32D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4406" y="1791470"/>
            <a:ext cx="2818332" cy="183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33C08E64-5BDD-4200-8C24-983DC367D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2529" y="3009941"/>
            <a:ext cx="3027707" cy="1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059" y="1381177"/>
            <a:ext cx="3077198" cy="172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328249" y="1802155"/>
            <a:ext cx="259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Indicação dos nomes para </a:t>
            </a:r>
            <a:r>
              <a:rPr lang="pt-BR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o </a:t>
            </a:r>
          </a:p>
          <a:p>
            <a:r>
              <a:rPr lang="pt-BR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1º </a:t>
            </a:r>
            <a:r>
              <a:rPr lang="pt-BR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Seminário de </a:t>
            </a:r>
            <a:r>
              <a:rPr lang="pt-BR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Competências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108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</a:t>
            </a:fld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18541" y="173906"/>
            <a:ext cx="8742640" cy="55014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1º Seminário Competências Pilotos – PROGEPE/PROCIT </a:t>
            </a:r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</a:rPr>
              <a:t>– </a:t>
            </a:r>
            <a:r>
              <a:rPr lang="pt-BR" sz="18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</a:rPr>
              <a:t>Pró-Reitores, Diretores, Coordenadores </a:t>
            </a:r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</a:rPr>
              <a:t>e </a:t>
            </a:r>
            <a:r>
              <a:rPr lang="pt-BR" sz="18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</a:rPr>
              <a:t>representantes </a:t>
            </a:r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</a:rPr>
              <a:t>das </a:t>
            </a:r>
            <a:r>
              <a:rPr lang="pt-BR" sz="1800" dirty="0" err="1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</a:rPr>
              <a:t>Pró-Reitorias</a:t>
            </a:r>
            <a:r>
              <a:rPr lang="pt-BR" sz="18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</a:rPr>
              <a:t>  - </a:t>
            </a:r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</a:rPr>
              <a:t>45 </a:t>
            </a:r>
            <a:r>
              <a:rPr lang="pt-BR" sz="18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</a:rPr>
              <a:t>servidores</a:t>
            </a:r>
            <a:endParaRPr lang="pt-BR" sz="18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E7D6046A-16C0-48F4-A9A9-DFE3FFE11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70" y="2830177"/>
            <a:ext cx="1450655" cy="185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545905" y="947065"/>
            <a:ext cx="9007264" cy="3831129"/>
            <a:chOff x="832512" y="2335198"/>
            <a:chExt cx="9007264" cy="2352999"/>
          </a:xfrm>
        </p:grpSpPr>
        <p:sp>
          <p:nvSpPr>
            <p:cNvPr id="7" name="Forma livre 6"/>
            <p:cNvSpPr/>
            <p:nvPr/>
          </p:nvSpPr>
          <p:spPr>
            <a:xfrm rot="696114">
              <a:off x="832512" y="2552548"/>
              <a:ext cx="9007264" cy="2135649"/>
            </a:xfrm>
            <a:custGeom>
              <a:avLst/>
              <a:gdLst>
                <a:gd name="connsiteX0" fmla="*/ 0 w 9144730"/>
                <a:gd name="connsiteY0" fmla="*/ 3216720 h 3216720"/>
                <a:gd name="connsiteX1" fmla="*/ 2238233 w 9144730"/>
                <a:gd name="connsiteY1" fmla="*/ 2015717 h 3216720"/>
                <a:gd name="connsiteX2" fmla="*/ 3930555 w 9144730"/>
                <a:gd name="connsiteY2" fmla="*/ 9496 h 3216720"/>
                <a:gd name="connsiteX3" fmla="*/ 8925636 w 9144730"/>
                <a:gd name="connsiteY3" fmla="*/ 2902822 h 3216720"/>
                <a:gd name="connsiteX4" fmla="*/ 8925636 w 9144730"/>
                <a:gd name="connsiteY4" fmla="*/ 2902822 h 3216720"/>
                <a:gd name="connsiteX5" fmla="*/ 9103057 w 9144730"/>
                <a:gd name="connsiteY5" fmla="*/ 3093890 h 3216720"/>
                <a:gd name="connsiteX6" fmla="*/ 9144000 w 9144730"/>
                <a:gd name="connsiteY6" fmla="*/ 3066595 h 3216720"/>
                <a:gd name="connsiteX7" fmla="*/ 9130352 w 9144730"/>
                <a:gd name="connsiteY7" fmla="*/ 3025651 h 3216720"/>
                <a:gd name="connsiteX8" fmla="*/ 9130352 w 9144730"/>
                <a:gd name="connsiteY8" fmla="*/ 3025651 h 321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730" h="3216720">
                  <a:moveTo>
                    <a:pt x="0" y="3216720"/>
                  </a:moveTo>
                  <a:cubicBezTo>
                    <a:pt x="791570" y="2883487"/>
                    <a:pt x="1583141" y="2550254"/>
                    <a:pt x="2238233" y="2015717"/>
                  </a:cubicBezTo>
                  <a:cubicBezTo>
                    <a:pt x="2893325" y="1481180"/>
                    <a:pt x="2815988" y="-138355"/>
                    <a:pt x="3930555" y="9496"/>
                  </a:cubicBezTo>
                  <a:cubicBezTo>
                    <a:pt x="5045122" y="157347"/>
                    <a:pt x="8925636" y="2902822"/>
                    <a:pt x="8925636" y="2902822"/>
                  </a:cubicBezTo>
                  <a:lnTo>
                    <a:pt x="8925636" y="2902822"/>
                  </a:lnTo>
                  <a:cubicBezTo>
                    <a:pt x="8955206" y="2934667"/>
                    <a:pt x="9066663" y="3066595"/>
                    <a:pt x="9103057" y="3093890"/>
                  </a:cubicBezTo>
                  <a:cubicBezTo>
                    <a:pt x="9139451" y="3121185"/>
                    <a:pt x="9139451" y="3077968"/>
                    <a:pt x="9144000" y="3066595"/>
                  </a:cubicBezTo>
                  <a:cubicBezTo>
                    <a:pt x="9148549" y="3055222"/>
                    <a:pt x="9130352" y="3025651"/>
                    <a:pt x="9130352" y="3025651"/>
                  </a:cubicBezTo>
                  <a:lnTo>
                    <a:pt x="9130352" y="3025651"/>
                  </a:lnTo>
                </a:path>
              </a:pathLst>
            </a:cu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4973116" y="2335198"/>
              <a:ext cx="1695141" cy="207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1"/>
                  </a:solidFill>
                  <a:latin typeface="Frank Ruhl Libre Light"/>
                  <a:ea typeface="Frank Ruhl Libre Light"/>
                  <a:cs typeface="Frank Ruhl Libre Light"/>
                  <a:sym typeface="Frank Ruhl Libre Light"/>
                </a:rPr>
                <a:t>25/Março/2019</a:t>
              </a:r>
            </a:p>
          </p:txBody>
        </p:sp>
      </p:grpSp>
      <p:sp>
        <p:nvSpPr>
          <p:cNvPr id="19" name="Elipse 18"/>
          <p:cNvSpPr/>
          <p:nvPr/>
        </p:nvSpPr>
        <p:spPr>
          <a:xfrm>
            <a:off x="254905" y="3717918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4366229" y="1000047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Espaço Reservado para Conteúdo 3">
            <a:extLst>
              <a:ext uri="{FF2B5EF4-FFF2-40B4-BE49-F238E27FC236}">
                <a16:creationId xmlns="" xmlns:a16="http://schemas.microsoft.com/office/drawing/2014/main" id="{ADA3D00B-AC9C-4A9C-A632-972BC98550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3913" y="1412533"/>
            <a:ext cx="2092207" cy="2018101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45" y="2920119"/>
            <a:ext cx="3465537" cy="21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E88C948B-7E70-4C61-ABF3-446C7DE5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105" y="1372690"/>
            <a:ext cx="3136087" cy="167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7"/>
          <a:stretch/>
        </p:blipFill>
        <p:spPr bwMode="auto">
          <a:xfrm>
            <a:off x="5374292" y="1434021"/>
            <a:ext cx="1186980" cy="167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Google Shape;286;p24"/>
          <p:cNvSpPr/>
          <p:nvPr/>
        </p:nvSpPr>
        <p:spPr>
          <a:xfrm>
            <a:off x="6524932" y="1608912"/>
            <a:ext cx="1623961" cy="1516997"/>
          </a:xfrm>
          <a:prstGeom prst="ellipse">
            <a:avLst/>
          </a:prstGeom>
          <a:solidFill>
            <a:srgbClr val="F8BB00">
              <a:alpha val="86670"/>
            </a:srgbClr>
          </a:solidFill>
          <a:ln w="9525" cap="flat" cmpd="sng">
            <a:solidFill>
              <a:srgbClr val="617A8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Varela Round"/>
                <a:sym typeface="Varela Round"/>
              </a:rPr>
              <a:t>1. </a:t>
            </a:r>
            <a:r>
              <a:rPr lang="pt-BR" sz="11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Varela Round"/>
              </a:rPr>
              <a:t>Compreender o Programa de Desenvolvimento Gerencial -  propósito e  realização.</a:t>
            </a:r>
          </a:p>
        </p:txBody>
      </p:sp>
      <p:sp>
        <p:nvSpPr>
          <p:cNvPr id="22" name="Google Shape;289;p24"/>
          <p:cNvSpPr/>
          <p:nvPr/>
        </p:nvSpPr>
        <p:spPr>
          <a:xfrm>
            <a:off x="7321070" y="2838606"/>
            <a:ext cx="1639495" cy="1529613"/>
          </a:xfrm>
          <a:prstGeom prst="ellipse">
            <a:avLst/>
          </a:prstGeom>
          <a:solidFill>
            <a:srgbClr val="ED4A00">
              <a:alpha val="86670"/>
            </a:srgbClr>
          </a:solidFill>
          <a:ln w="9525" cap="flat" cmpd="sng">
            <a:solidFill>
              <a:srgbClr val="617A8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</a:rPr>
              <a:t>2. Construção da Matriz de Competências dos pilotos - conceitos e etapas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-563976" y="3266869"/>
            <a:ext cx="2047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12/março/2019</a:t>
            </a:r>
          </a:p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1ª Reunião</a:t>
            </a:r>
            <a:endParaRPr lang="pt-BR" sz="11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683948" y="1244356"/>
            <a:ext cx="137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201443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</a:t>
            </a:fld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18541" y="173906"/>
            <a:ext cx="3944026" cy="55014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ENTREVISTAS EM GRUPOS FOCAIS:</a:t>
            </a:r>
          </a:p>
          <a:p>
            <a:r>
              <a:rPr lang="pt-BR" sz="18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5 (cinco) grupos – 35 participantes </a:t>
            </a:r>
            <a:endParaRPr lang="pt-BR" sz="18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724291" y="1494906"/>
            <a:ext cx="8961695" cy="3127852"/>
            <a:chOff x="1119662" y="2671670"/>
            <a:chExt cx="14425714" cy="1921061"/>
          </a:xfrm>
        </p:grpSpPr>
        <p:sp>
          <p:nvSpPr>
            <p:cNvPr id="7" name="Forma livre 6"/>
            <p:cNvSpPr/>
            <p:nvPr/>
          </p:nvSpPr>
          <p:spPr>
            <a:xfrm rot="696114">
              <a:off x="1208518" y="2671670"/>
              <a:ext cx="14336858" cy="1921061"/>
            </a:xfrm>
            <a:custGeom>
              <a:avLst/>
              <a:gdLst>
                <a:gd name="connsiteX0" fmla="*/ 0 w 9144730"/>
                <a:gd name="connsiteY0" fmla="*/ 3216720 h 3216720"/>
                <a:gd name="connsiteX1" fmla="*/ 2238233 w 9144730"/>
                <a:gd name="connsiteY1" fmla="*/ 2015717 h 3216720"/>
                <a:gd name="connsiteX2" fmla="*/ 3930555 w 9144730"/>
                <a:gd name="connsiteY2" fmla="*/ 9496 h 3216720"/>
                <a:gd name="connsiteX3" fmla="*/ 8925636 w 9144730"/>
                <a:gd name="connsiteY3" fmla="*/ 2902822 h 3216720"/>
                <a:gd name="connsiteX4" fmla="*/ 8925636 w 9144730"/>
                <a:gd name="connsiteY4" fmla="*/ 2902822 h 3216720"/>
                <a:gd name="connsiteX5" fmla="*/ 9103057 w 9144730"/>
                <a:gd name="connsiteY5" fmla="*/ 3093890 h 3216720"/>
                <a:gd name="connsiteX6" fmla="*/ 9144000 w 9144730"/>
                <a:gd name="connsiteY6" fmla="*/ 3066595 h 3216720"/>
                <a:gd name="connsiteX7" fmla="*/ 9130352 w 9144730"/>
                <a:gd name="connsiteY7" fmla="*/ 3025651 h 3216720"/>
                <a:gd name="connsiteX8" fmla="*/ 9130352 w 9144730"/>
                <a:gd name="connsiteY8" fmla="*/ 3025651 h 321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730" h="3216720">
                  <a:moveTo>
                    <a:pt x="0" y="3216720"/>
                  </a:moveTo>
                  <a:cubicBezTo>
                    <a:pt x="791570" y="2883487"/>
                    <a:pt x="1583141" y="2550254"/>
                    <a:pt x="2238233" y="2015717"/>
                  </a:cubicBezTo>
                  <a:cubicBezTo>
                    <a:pt x="2893325" y="1481180"/>
                    <a:pt x="2815988" y="-138355"/>
                    <a:pt x="3930555" y="9496"/>
                  </a:cubicBezTo>
                  <a:cubicBezTo>
                    <a:pt x="5045122" y="157347"/>
                    <a:pt x="8925636" y="2902822"/>
                    <a:pt x="8925636" y="2902822"/>
                  </a:cubicBezTo>
                  <a:lnTo>
                    <a:pt x="8925636" y="2902822"/>
                  </a:lnTo>
                  <a:cubicBezTo>
                    <a:pt x="8955206" y="2934667"/>
                    <a:pt x="9066663" y="3066595"/>
                    <a:pt x="9103057" y="3093890"/>
                  </a:cubicBezTo>
                  <a:cubicBezTo>
                    <a:pt x="9139451" y="3121185"/>
                    <a:pt x="9139451" y="3077968"/>
                    <a:pt x="9144000" y="3066595"/>
                  </a:cubicBezTo>
                  <a:cubicBezTo>
                    <a:pt x="9148549" y="3055222"/>
                    <a:pt x="9130352" y="3025651"/>
                    <a:pt x="9130352" y="3025651"/>
                  </a:cubicBezTo>
                  <a:lnTo>
                    <a:pt x="9130352" y="3025651"/>
                  </a:lnTo>
                </a:path>
              </a:pathLst>
            </a:cu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1119662" y="3509952"/>
              <a:ext cx="2782057" cy="36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>
                  <a:solidFill>
                    <a:schemeClr val="bg1"/>
                  </a:solidFill>
                  <a:latin typeface="Frank Ruhl Libre Light"/>
                  <a:ea typeface="Frank Ruhl Libre Light"/>
                  <a:cs typeface="Frank Ruhl Libre Light"/>
                  <a:sym typeface="Frank Ruhl Libre Light"/>
                </a:rPr>
                <a:t>25/Março/2019</a:t>
              </a:r>
            </a:p>
            <a:p>
              <a:pPr algn="ctr"/>
              <a:r>
                <a:rPr lang="pt-BR" sz="1100" dirty="0" smtClean="0">
                  <a:solidFill>
                    <a:schemeClr val="bg1"/>
                  </a:solidFill>
                  <a:latin typeface="Frank Ruhl Libre Light"/>
                  <a:ea typeface="Frank Ruhl Libre Light"/>
                  <a:cs typeface="Frank Ruhl Libre Light"/>
                  <a:sym typeface="Frank Ruhl Libre Light"/>
                </a:rPr>
                <a:t>Seminário </a:t>
              </a:r>
            </a:p>
            <a:p>
              <a:pPr algn="ctr"/>
              <a:r>
                <a:rPr lang="pt-BR" sz="1100" dirty="0" smtClean="0">
                  <a:solidFill>
                    <a:schemeClr val="bg1"/>
                  </a:solidFill>
                  <a:latin typeface="Frank Ruhl Libre Light"/>
                  <a:ea typeface="Frank Ruhl Libre Light"/>
                  <a:cs typeface="Frank Ruhl Libre Light"/>
                  <a:sym typeface="Frank Ruhl Libre Light"/>
                </a:rPr>
                <a:t>Competências</a:t>
              </a:r>
              <a:endParaRPr lang="pt-BR" sz="1100" dirty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endParaRPr>
            </a:p>
          </p:txBody>
        </p:sp>
      </p:grpSp>
      <p:sp>
        <p:nvSpPr>
          <p:cNvPr id="19" name="Elipse 18"/>
          <p:cNvSpPr/>
          <p:nvPr/>
        </p:nvSpPr>
        <p:spPr>
          <a:xfrm>
            <a:off x="254905" y="3595086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1474771" y="3364734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-70781" y="3165718"/>
            <a:ext cx="1116114" cy="360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12/março/2019</a:t>
            </a:r>
          </a:p>
          <a:p>
            <a:pPr algn="ctr"/>
            <a:r>
              <a:rPr lang="pt-BR" sz="1100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1ª Reunião</a:t>
            </a:r>
            <a:endParaRPr lang="pt-BR" sz="1100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pic>
        <p:nvPicPr>
          <p:cNvPr id="24" name="Espaço Reservado para Conteúdo 3">
            <a:extLst>
              <a:ext uri="{FF2B5EF4-FFF2-40B4-BE49-F238E27FC236}">
                <a16:creationId xmlns="" xmlns:a16="http://schemas.microsoft.com/office/drawing/2014/main" id="{C24F999B-11FF-46F3-BE48-25AC501A68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8160" y="1037468"/>
            <a:ext cx="2047945" cy="1381271"/>
          </a:xfrm>
          <a:prstGeom prst="rect">
            <a:avLst/>
          </a:prstGeom>
        </p:spPr>
      </p:pic>
      <p:sp>
        <p:nvSpPr>
          <p:cNvPr id="30" name="Elipse 29"/>
          <p:cNvSpPr/>
          <p:nvPr/>
        </p:nvSpPr>
        <p:spPr>
          <a:xfrm>
            <a:off x="2471708" y="2975149"/>
            <a:ext cx="281932" cy="244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/>
          <p:cNvSpPr txBox="1"/>
          <p:nvPr/>
        </p:nvSpPr>
        <p:spPr>
          <a:xfrm>
            <a:off x="2112539" y="2454384"/>
            <a:ext cx="999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Grupos 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Focais</a:t>
            </a:r>
            <a:endParaRPr lang="pt-BR" dirty="0">
              <a:solidFill>
                <a:schemeClr val="bg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pic>
        <p:nvPicPr>
          <p:cNvPr id="32" name="Espaço Reservado para Conteúdo 3">
            <a:extLst>
              <a:ext uri="{FF2B5EF4-FFF2-40B4-BE49-F238E27FC236}">
                <a16:creationId xmlns="" xmlns:a16="http://schemas.microsoft.com/office/drawing/2014/main" id="{88C0A1CA-EA06-4B6C-A6DC-943FBEAA4CA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8824" y="3533332"/>
            <a:ext cx="1818360" cy="1397340"/>
          </a:xfrm>
          <a:prstGeom prst="rect">
            <a:avLst/>
          </a:prstGeom>
        </p:spPr>
      </p:pic>
      <p:pic>
        <p:nvPicPr>
          <p:cNvPr id="33" name="Picture 2" descr="C:\Users\ufpe\Downloads\IMG-20190328-WA0025.jpg">
            <a:extLst>
              <a:ext uri="{FF2B5EF4-FFF2-40B4-BE49-F238E27FC236}">
                <a16:creationId xmlns="" xmlns:a16="http://schemas.microsoft.com/office/drawing/2014/main" id="{BEBBC935-DDA2-42E5-A9E5-52F2192A4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40" y="448977"/>
            <a:ext cx="1556152" cy="11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Espaço Reservado para Conteúdo 3">
            <a:extLst>
              <a:ext uri="{FF2B5EF4-FFF2-40B4-BE49-F238E27FC236}">
                <a16:creationId xmlns="" xmlns:a16="http://schemas.microsoft.com/office/drawing/2014/main" id="{0BACA5BD-267A-4890-9C85-F68E079E91D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43714" y="3385051"/>
            <a:ext cx="1884576" cy="1338049"/>
          </a:xfrm>
          <a:prstGeom prst="rect">
            <a:avLst/>
          </a:prstGeom>
        </p:spPr>
      </p:pic>
      <p:pic>
        <p:nvPicPr>
          <p:cNvPr id="35" name="Picture 4" descr="C:\Users\ufpe\Downloads\IMG-20190328-WA00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77" y="906879"/>
            <a:ext cx="1498783" cy="112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Espaço Reservado para Conteúdo 3">
            <a:extLst>
              <a:ext uri="{FF2B5EF4-FFF2-40B4-BE49-F238E27FC236}">
                <a16:creationId xmlns="" xmlns:a16="http://schemas.microsoft.com/office/drawing/2014/main" id="{4EACA463-B2C9-497F-8C87-22E54656D4B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36221" y="2399336"/>
            <a:ext cx="1920981" cy="144073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101977" y="1845956"/>
            <a:ext cx="2840826" cy="250269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800">
                <a:solidFill>
                  <a:schemeClr val="bg1"/>
                </a:solidFill>
                <a:latin typeface="Frank Ruhl Libre Light"/>
                <a:ea typeface="Frank Ruhl Libre Light"/>
                <a:cs typeface="Frank Ruhl Libre Light"/>
              </a:defRPr>
            </a:lvl1pPr>
          </a:lstStyle>
          <a:p>
            <a:pPr algn="just"/>
            <a:r>
              <a:rPr lang="pt-BR" sz="1600" dirty="0" smtClean="0">
                <a:solidFill>
                  <a:srgbClr val="002060"/>
                </a:solidFill>
              </a:rPr>
              <a:t>PERGUNTAS:</a:t>
            </a:r>
          </a:p>
          <a:p>
            <a:pPr algn="just"/>
            <a:r>
              <a:rPr lang="pt-BR" sz="1600" dirty="0" smtClean="0">
                <a:solidFill>
                  <a:srgbClr val="002060"/>
                </a:solidFill>
              </a:rPr>
              <a:t>1</a:t>
            </a:r>
            <a:r>
              <a:rPr lang="pt-BR" sz="1600" dirty="0">
                <a:solidFill>
                  <a:srgbClr val="002060"/>
                </a:solidFill>
              </a:rPr>
              <a:t>. Quais as demandas do planejamento estratégico da instituição?</a:t>
            </a:r>
          </a:p>
          <a:p>
            <a:pPr algn="just"/>
            <a:r>
              <a:rPr lang="pt-BR" sz="1600" dirty="0">
                <a:solidFill>
                  <a:srgbClr val="002060"/>
                </a:solidFill>
              </a:rPr>
              <a:t>2. Quais são as principais expectativas dos usuários dos serviços de sua instituição?</a:t>
            </a:r>
          </a:p>
          <a:p>
            <a:pPr algn="just"/>
            <a:r>
              <a:rPr lang="pt-BR" sz="1600" dirty="0">
                <a:solidFill>
                  <a:srgbClr val="002060"/>
                </a:solidFill>
              </a:rPr>
              <a:t>3. Quais comportamentos você considera importante para o trabalho?</a:t>
            </a:r>
          </a:p>
          <a:p>
            <a:pPr algn="just"/>
            <a:endParaRPr lang="pt-BR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1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tav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917</Words>
  <Application>Microsoft Office PowerPoint</Application>
  <PresentationFormat>Apresentação na tela (16:9)</PresentationFormat>
  <Paragraphs>161</Paragraphs>
  <Slides>16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7" baseType="lpstr">
      <vt:lpstr>Oswald</vt:lpstr>
      <vt:lpstr>Varela Round</vt:lpstr>
      <vt:lpstr>Bebas Neue</vt:lpstr>
      <vt:lpstr>Agency FB</vt:lpstr>
      <vt:lpstr>Calibri</vt:lpstr>
      <vt:lpstr>Wingdings</vt:lpstr>
      <vt:lpstr>Frank Ruhl Libre Light</vt:lpstr>
      <vt:lpstr>IBM Plex Sans Condensed</vt:lpstr>
      <vt:lpstr>Roboto</vt:lpstr>
      <vt:lpstr>Arial</vt:lpstr>
      <vt:lpstr>Octavia template</vt:lpstr>
      <vt:lpstr>GESTÃO POR COMPETÊNCIAS REUNIÃO DE COMUNICAÇÃO</vt:lpstr>
      <vt:lpstr>Agenda</vt:lpstr>
      <vt:lpstr>Apresentação do PowerPoint</vt:lpstr>
      <vt:lpstr>   CONSTRUÇÃO DA MATRIZ DE COMPETÊNCIAS UFPE 2018/2019</vt:lpstr>
      <vt:lpstr>OBJETIVOS DA REUNIÃO</vt:lpstr>
      <vt:lpstr>HISTÓRICO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SEMINÁRIO DE COMUNICAÇÃO </vt:lpstr>
      <vt:lpstr>CONCEITOS</vt:lpstr>
      <vt:lpstr>DINÂMICA: CONHECENDO A  MATRIZ DE COMPETÊNCIAS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Tereza Alves</dc:creator>
  <cp:lastModifiedBy>Tereza Alves</cp:lastModifiedBy>
  <cp:revision>93</cp:revision>
  <dcterms:modified xsi:type="dcterms:W3CDTF">2019-09-04T23:22:17Z</dcterms:modified>
</cp:coreProperties>
</file>