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Instrumentos de planejamento e qualidade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Uso apropriado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26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Brainstorming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Brainstorming</a:t>
            </a:r>
            <a:r>
              <a:rPr lang="pt-BR" dirty="0"/>
              <a:t> significa tempestade mental ou chuva de ideias. Foi uma ideia criada pelo americano Alex </a:t>
            </a:r>
            <a:r>
              <a:rPr lang="pt-BR" dirty="0" err="1"/>
              <a:t>Osborn</a:t>
            </a:r>
            <a:r>
              <a:rPr lang="pt-BR" dirty="0"/>
              <a:t> na década de 40 na área de publicidade.</a:t>
            </a:r>
          </a:p>
          <a:p>
            <a:r>
              <a:rPr lang="pt-BR" b="1" dirty="0"/>
              <a:t>É utilizada por muitas empresas </a:t>
            </a:r>
            <a:r>
              <a:rPr lang="pt-BR" dirty="0"/>
              <a:t>na implantação de melhorias na gestão, através da reunião de um grupo de pessoas com o </a:t>
            </a:r>
            <a:r>
              <a:rPr lang="pt-BR" b="1" dirty="0"/>
              <a:t>objetivo de criar soluções </a:t>
            </a:r>
            <a:r>
              <a:rPr lang="pt-BR" dirty="0"/>
              <a:t>para um problema específico, promovendo a inovação através do estímulo da criatividade </a:t>
            </a:r>
            <a:r>
              <a:rPr lang="pt-BR" dirty="0" smtClean="0"/>
              <a:t>coletiva</a:t>
            </a:r>
          </a:p>
          <a:p>
            <a:r>
              <a:rPr lang="pt-BR" b="1" dirty="0"/>
              <a:t>O que é preciso para começar?</a:t>
            </a:r>
          </a:p>
          <a:p>
            <a:r>
              <a:rPr lang="pt-BR" dirty="0"/>
              <a:t>Para começar um brainstorming você precisará de espaço físico, pessoas com espírito de equipe, um líder/moderador para comandar o processo e claro, de ideias.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6817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69216" y="314270"/>
            <a:ext cx="8946541" cy="4195481"/>
          </a:xfrm>
        </p:spPr>
        <p:txBody>
          <a:bodyPr>
            <a:normAutofit fontScale="85000" lnSpcReduction="10000"/>
          </a:bodyPr>
          <a:lstStyle/>
          <a:p>
            <a:r>
              <a:rPr lang="pt-BR" dirty="0"/>
              <a:t>Depois de elencadas as ideias é hora de escolher a melhor.</a:t>
            </a:r>
          </a:p>
          <a:p>
            <a:endParaRPr lang="pt-BR" dirty="0"/>
          </a:p>
          <a:p>
            <a:r>
              <a:rPr lang="pt-BR" dirty="0"/>
              <a:t>Às vezes, pode parecer complicado dentre tantas ideias escolher as melhores ou a que melhor resolve a problemática da reunião e, por isso, mais uma vez é necessário organização e preparação.</a:t>
            </a:r>
          </a:p>
          <a:p>
            <a:endParaRPr lang="pt-BR" dirty="0"/>
          </a:p>
          <a:p>
            <a:r>
              <a:rPr lang="pt-BR" dirty="0"/>
              <a:t>A construção de diagrama ou planilhas com base em indicadores de viabilidade, podem ajudar na hora da escolha. Veja abaixo um exemplo:</a:t>
            </a:r>
          </a:p>
          <a:p>
            <a:endParaRPr lang="pt-BR" dirty="0"/>
          </a:p>
          <a:p>
            <a:r>
              <a:rPr lang="pt-BR" dirty="0" smtClean="0"/>
              <a:t>Brainstorming</a:t>
            </a:r>
          </a:p>
          <a:p>
            <a:endParaRPr lang="pt-BR" dirty="0"/>
          </a:p>
          <a:p>
            <a:r>
              <a:rPr lang="pt-BR" dirty="0"/>
              <a:t>Através de recursos visuais torna-se possível a escolha das melhores ideias ou da melhor que se enquadra ao objetivo.</a:t>
            </a:r>
          </a:p>
        </p:txBody>
      </p:sp>
      <p:pic>
        <p:nvPicPr>
          <p:cNvPr id="1032" name="Picture 8" descr="http://atitudeenegocios.com/wp-content/uploads/2017/11/Tabela-Brainstorm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6368" y="4678732"/>
            <a:ext cx="579120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214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5W 2H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i="1" dirty="0"/>
              <a:t>5 W: </a:t>
            </a:r>
            <a:r>
              <a:rPr lang="pt-BR" b="1" i="1" dirty="0" err="1"/>
              <a:t>What</a:t>
            </a:r>
            <a:r>
              <a:rPr lang="pt-BR" b="1" i="1" dirty="0"/>
              <a:t> (o que será feito?) – </a:t>
            </a:r>
            <a:r>
              <a:rPr lang="pt-BR" b="1" i="1" dirty="0" err="1"/>
              <a:t>Why</a:t>
            </a:r>
            <a:r>
              <a:rPr lang="pt-BR" b="1" i="1" dirty="0"/>
              <a:t> (por que será feito?) – </a:t>
            </a:r>
            <a:r>
              <a:rPr lang="pt-BR" b="1" i="1" dirty="0" err="1"/>
              <a:t>Where</a:t>
            </a:r>
            <a:r>
              <a:rPr lang="pt-BR" b="1" i="1" dirty="0"/>
              <a:t> (onde será feito?) – </a:t>
            </a:r>
            <a:r>
              <a:rPr lang="pt-BR" b="1" i="1" dirty="0" err="1"/>
              <a:t>When</a:t>
            </a:r>
            <a:r>
              <a:rPr lang="pt-BR" b="1" i="1" dirty="0"/>
              <a:t> (quando?) – Who (por quem será feito?)</a:t>
            </a:r>
            <a:r>
              <a:rPr lang="pt-BR" dirty="0"/>
              <a:t> </a:t>
            </a:r>
            <a:r>
              <a:rPr lang="pt-BR" b="1" i="1" dirty="0"/>
              <a:t>2H: </a:t>
            </a:r>
            <a:r>
              <a:rPr lang="pt-BR" b="1" i="1" dirty="0" err="1"/>
              <a:t>How</a:t>
            </a:r>
            <a:r>
              <a:rPr lang="pt-BR" b="1" i="1" dirty="0"/>
              <a:t> (como será feito?) – </a:t>
            </a:r>
            <a:r>
              <a:rPr lang="pt-BR" b="1" i="1" dirty="0" err="1"/>
              <a:t>How</a:t>
            </a:r>
            <a:r>
              <a:rPr lang="pt-BR" b="1" i="1" dirty="0"/>
              <a:t> </a:t>
            </a:r>
            <a:r>
              <a:rPr lang="pt-BR" b="1" i="1" dirty="0" err="1"/>
              <a:t>much</a:t>
            </a:r>
            <a:r>
              <a:rPr lang="pt-BR" i="1" dirty="0"/>
              <a:t> </a:t>
            </a:r>
            <a:r>
              <a:rPr lang="pt-BR" b="1" i="1" dirty="0"/>
              <a:t>(quanto vai custar?)</a:t>
            </a:r>
            <a:endParaRPr lang="pt-BR" dirty="0"/>
          </a:p>
          <a:p>
            <a:pPr algn="just"/>
            <a:r>
              <a:rPr lang="pt-BR" dirty="0"/>
              <a:t>Ou seja, é uma metodologia cuja base são as respostas para estas sete perguntas essenciais. Com estas respostas em mãos, você terá um mapa de atividades que vai te ajudar a seguir todos os passos relativos a um projeto, de forma a tornar a execução muito mais clara e efetiva.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447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m para 5w2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" y="321972"/>
            <a:ext cx="5144309" cy="2932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Resultado de imagem para 5w2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259" y="3339696"/>
            <a:ext cx="5628067" cy="3290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Resultado de imagem para 5w2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751" y="203148"/>
            <a:ext cx="4774604" cy="3136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13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Diagrama de </a:t>
            </a:r>
            <a:r>
              <a:rPr lang="pt-BR" b="1" dirty="0" smtClean="0"/>
              <a:t>Pareto (qualidade)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3312" y="1455314"/>
            <a:ext cx="9418727" cy="4793086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/>
              <a:t>O </a:t>
            </a:r>
            <a:r>
              <a:rPr lang="pt-BR" b="1" dirty="0"/>
              <a:t>Diagrama de Pareto</a:t>
            </a:r>
            <a:r>
              <a:rPr lang="pt-BR" dirty="0"/>
              <a:t> é uma ferramenta da qualidade que foi utilizada pelo italiano </a:t>
            </a:r>
            <a:r>
              <a:rPr lang="pt-BR" b="1" dirty="0" err="1"/>
              <a:t>Vilfredo</a:t>
            </a:r>
            <a:r>
              <a:rPr lang="pt-BR" b="1" dirty="0"/>
              <a:t> Pareto</a:t>
            </a:r>
            <a:r>
              <a:rPr lang="pt-BR" dirty="0"/>
              <a:t>. Tornou-se mais conhecido quando o teórico </a:t>
            </a:r>
            <a:r>
              <a:rPr lang="pt-BR" dirty="0" err="1"/>
              <a:t>Juran</a:t>
            </a:r>
            <a:r>
              <a:rPr lang="pt-BR" dirty="0"/>
              <a:t> utilizou. Através desse diagrama, um indivíduo seleciona vários itens ou fatores, de acordo com a ordem de importância</a:t>
            </a:r>
            <a:r>
              <a:rPr lang="pt-BR" dirty="0" smtClean="0"/>
              <a:t>.</a:t>
            </a:r>
          </a:p>
          <a:p>
            <a:pPr algn="just"/>
            <a:r>
              <a:rPr lang="pt-BR" dirty="0"/>
              <a:t>Para construí-lo, é utilizado o gráfico de colunas que irá colocar em ordem os problemas e suas frequências do maior para o menor, a fim de dar prioridade aquele que deverá ser resolvido com maior urgência.</a:t>
            </a:r>
          </a:p>
          <a:p>
            <a:pPr algn="just"/>
            <a:r>
              <a:rPr lang="pt-BR" dirty="0"/>
              <a:t>Esse diagrama é construído baseado em uma fonte de pesquisas de dados ou nas folhas de verificação para detectar o problema.</a:t>
            </a:r>
          </a:p>
          <a:p>
            <a:pPr algn="just"/>
            <a:r>
              <a:rPr lang="pt-BR" dirty="0"/>
              <a:t>Ele está baseado no </a:t>
            </a:r>
            <a:r>
              <a:rPr lang="pt-BR" b="1" dirty="0"/>
              <a:t>princípio de </a:t>
            </a:r>
            <a:r>
              <a:rPr lang="pt-BR" b="1" dirty="0"/>
              <a:t>P</a:t>
            </a:r>
            <a:r>
              <a:rPr lang="pt-BR" b="1" dirty="0" smtClean="0"/>
              <a:t>areto</a:t>
            </a:r>
            <a:r>
              <a:rPr lang="pt-BR" dirty="0"/>
              <a:t> ou regra dos 80/20 que significa que 80% dos problemas são ocasionados por 20% das causas, ou seja, são poucas causas que originam a maioria dos problemas. O gráfico mostra a ordem de prioridades que um gestor deve utilizar para resolver as causas.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39713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3154" y="262755"/>
            <a:ext cx="10539190" cy="4195481"/>
          </a:xfrm>
        </p:spPr>
        <p:txBody>
          <a:bodyPr>
            <a:noAutofit/>
          </a:bodyPr>
          <a:lstStyle/>
          <a:p>
            <a:r>
              <a:rPr lang="pt-BR" sz="1600" dirty="0"/>
              <a:t>Como fazer o Diagrama de Pareto?</a:t>
            </a:r>
          </a:p>
          <a:p>
            <a:r>
              <a:rPr lang="pt-BR" sz="1600" dirty="0"/>
              <a:t>Identifique qual será o objetivo para construir o diagrama, ou seja, para que tipo de problema. Isso será feito através da coleta de dados por meio do SAC, pesquisa de satisfação, questionários, folhas de verificação, etc. Além disso, deve-se especificar o período para a coleta.</a:t>
            </a:r>
          </a:p>
          <a:p>
            <a:r>
              <a:rPr lang="pt-BR" sz="1600" dirty="0"/>
              <a:t>Saiba como os dados serão mostrados e classificados;</a:t>
            </a:r>
          </a:p>
          <a:p>
            <a:r>
              <a:rPr lang="pt-BR" sz="1600" dirty="0"/>
              <a:t>Numa tabela ou mesmo em folha de verificação organize cada dado de acordo com as categorias definidas na coleta de dados. Ex.: Empresa de Vendas de Eletrodomésticos. </a:t>
            </a:r>
          </a:p>
          <a:p>
            <a:r>
              <a:rPr lang="pt-BR" sz="1600" dirty="0"/>
              <a:t>Tabela 1 Diagrama Pareto</a:t>
            </a:r>
          </a:p>
          <a:p>
            <a:endParaRPr lang="pt-BR" sz="1600" dirty="0"/>
          </a:p>
          <a:p>
            <a:r>
              <a:rPr lang="pt-BR" sz="1600" dirty="0"/>
              <a:t>Realize cálculos de percentual e percentual acumulado;</a:t>
            </a:r>
          </a:p>
          <a:p>
            <a:r>
              <a:rPr lang="pt-BR" sz="1600" dirty="0"/>
              <a:t>O calculo do percentual é feito dividindo cada frequência com a quantidade total de frequências; Já para o calculo do percentual acumulado, soma-se cada porcentagem à primeira porcentagem acumulada e assim respectivamente. Ex.:</a:t>
            </a:r>
          </a:p>
          <a:p>
            <a:endParaRPr lang="pt-BR" sz="1600" dirty="0"/>
          </a:p>
          <a:p>
            <a:r>
              <a:rPr lang="pt-BR" sz="1600" dirty="0"/>
              <a:t>Tabela 2 - Diagrama de Pareto </a:t>
            </a:r>
          </a:p>
          <a:p>
            <a:pPr marL="0" indent="0">
              <a:buNone/>
            </a:pPr>
            <a:endParaRPr lang="pt-BR" sz="1600" dirty="0"/>
          </a:p>
          <a:p>
            <a:r>
              <a:rPr lang="pt-BR" sz="1600" dirty="0"/>
              <a:t>Defeito do Produto 75/174 = 0,4310… -&gt; 43%</a:t>
            </a:r>
          </a:p>
          <a:p>
            <a:r>
              <a:rPr lang="pt-BR" sz="1600" dirty="0"/>
              <a:t>Demora na Montagem 49/174 = 0,2816… -&gt; </a:t>
            </a:r>
            <a:r>
              <a:rPr lang="pt-BR" sz="1600" dirty="0" smtClean="0"/>
              <a:t>28%au </a:t>
            </a:r>
            <a:r>
              <a:rPr lang="pt-BR" sz="1600" dirty="0"/>
              <a:t>Atendimento 30/174 = 0,1724… -&gt; 17%</a:t>
            </a:r>
          </a:p>
          <a:p>
            <a:r>
              <a:rPr lang="pt-BR" sz="1600" dirty="0"/>
              <a:t>Problema Vendas do Site = 0,1149… -&gt; 12%</a:t>
            </a:r>
          </a:p>
        </p:txBody>
      </p:sp>
      <p:pic>
        <p:nvPicPr>
          <p:cNvPr id="3077" name="Picture 5" descr="Tabela 2 - Diagrama de Pare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248" y="4646143"/>
            <a:ext cx="6283836" cy="130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37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Diagrama de Pareto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602488" y="3998160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pt-BR" dirty="0"/>
              <a:t>Defeito do Produto - o valor continua 43%</a:t>
            </a:r>
          </a:p>
          <a:p>
            <a:pPr algn="just"/>
            <a:r>
              <a:rPr lang="pt-BR" dirty="0"/>
              <a:t>Demora na Montagem 28%+43%=71%</a:t>
            </a:r>
          </a:p>
          <a:p>
            <a:pPr algn="just"/>
            <a:r>
              <a:rPr lang="pt-BR" dirty="0"/>
              <a:t>Mau Atendimento 17%+71%=88%</a:t>
            </a:r>
          </a:p>
          <a:p>
            <a:pPr algn="just"/>
            <a:r>
              <a:rPr lang="pt-BR" dirty="0"/>
              <a:t>Problema Vendas do Site 12%+88%=100%</a:t>
            </a:r>
          </a:p>
          <a:p>
            <a:pPr algn="just"/>
            <a:r>
              <a:rPr lang="pt-BR" dirty="0"/>
              <a:t>Faça o diagrama em qualquer programa que crie um gráfico de colunas, alinhado a um gráfico de linhas. As fórmulas irão variar de acordo com o tipo de programa.</a:t>
            </a:r>
          </a:p>
          <a:p>
            <a:pPr algn="just"/>
            <a:r>
              <a:rPr lang="pt-BR" dirty="0"/>
              <a:t>Diagrama Pareto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 flipV="1">
            <a:off x="6851561" y="2360722"/>
            <a:ext cx="6219706" cy="322646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88872" rIns="0" bIns="88872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98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Verdana" panose="020B0604030504040204" pitchFamily="34" charset="0"/>
              </a:rPr>
              <a:t> </a:t>
            </a:r>
            <a:r>
              <a:rPr kumimoji="0" lang="pt-BR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Verdana" panose="020B0604030504040204" pitchFamily="34" charset="0"/>
              </a:rPr>
              <a:t>                                                                                               </a:t>
            </a:r>
          </a:p>
        </p:txBody>
      </p:sp>
      <p:pic>
        <p:nvPicPr>
          <p:cNvPr id="4102" name="Picture 6" descr="Diagrama Pare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1009" y="447897"/>
            <a:ext cx="5670174" cy="4677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48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32</TotalTime>
  <Words>415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Verdana</vt:lpstr>
      <vt:lpstr>Wingdings 3</vt:lpstr>
      <vt:lpstr>Íon</vt:lpstr>
      <vt:lpstr>Instrumentos de planejamento e qualidade</vt:lpstr>
      <vt:lpstr>Brainstorming</vt:lpstr>
      <vt:lpstr>Apresentação do PowerPoint</vt:lpstr>
      <vt:lpstr>5W 2H</vt:lpstr>
      <vt:lpstr>Apresentação do PowerPoint</vt:lpstr>
      <vt:lpstr>Diagrama de Pareto (qualidade)</vt:lpstr>
      <vt:lpstr>Apresentação do PowerPoint</vt:lpstr>
      <vt:lpstr>Diagrama de Pareto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Instrumentos de planejamento e qualidade</dc:title>
  <dc:creator>Erlene Roberta</dc:creator>
  <cp:lastModifiedBy>Erlene Roberta</cp:lastModifiedBy>
  <cp:revision>5</cp:revision>
  <dcterms:created xsi:type="dcterms:W3CDTF">2018-03-18T23:32:17Z</dcterms:created>
  <dcterms:modified xsi:type="dcterms:W3CDTF">2018-03-19T00:05:15Z</dcterms:modified>
</cp:coreProperties>
</file>