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5" r:id="rId5"/>
    <p:sldId id="259" r:id="rId6"/>
    <p:sldId id="264" r:id="rId7"/>
    <p:sldId id="260" r:id="rId8"/>
    <p:sldId id="261" r:id="rId9"/>
    <p:sldId id="263" r:id="rId10"/>
    <p:sldId id="266" r:id="rId11"/>
    <p:sldId id="267" r:id="rId12"/>
    <p:sldId id="262" r:id="rId13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0E"/>
    <a:srgbClr val="A349A4"/>
    <a:srgbClr val="235014"/>
    <a:srgbClr val="880015"/>
    <a:srgbClr val="FEAF93"/>
    <a:srgbClr val="993366"/>
    <a:srgbClr val="FF7358"/>
    <a:srgbClr val="F7FAC3"/>
    <a:srgbClr val="ADB50F"/>
    <a:srgbClr val="8A9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30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05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01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66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40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178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60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74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793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90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646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88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5798B-1E52-44F7-B683-08B938C75A3A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60F4D-7F48-4F39-81B1-D622868AC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11" Type="http://schemas.openxmlformats.org/officeDocument/2006/relationships/image" Target="../media/image37.jpeg"/><Relationship Id="rId5" Type="http://schemas.openxmlformats.org/officeDocument/2006/relationships/image" Target="../media/image32.jpg"/><Relationship Id="rId10" Type="http://schemas.openxmlformats.org/officeDocument/2006/relationships/image" Target="../media/image36.jpeg"/><Relationship Id="rId4" Type="http://schemas.openxmlformats.org/officeDocument/2006/relationships/image" Target="../media/image31.jp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forms.gle/Annif6yFsE4shziS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ufpe.br/ouvidoria/perguntas-frequent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fpe.b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alabr.cgu.gov.br/web/home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://www.planalto.gov.br/ccivil_03/_ato2011-2014/2012/decreto/d7724.htm" TargetMode="External"/><Relationship Id="rId4" Type="http://schemas.openxmlformats.org/officeDocument/2006/relationships/hyperlink" Target="http://www.planalto.gov.br/ccivil_03/_ato2011-2014/2011/lei/l12527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alabr.cgu.gov.br/web/hom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alabr.cgu.gov.br/web/hom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falabr.cgu.gov.br/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falabr.cgu.gov.br/web/home" TargetMode="External"/><Relationship Id="rId2" Type="http://schemas.openxmlformats.org/officeDocument/2006/relationships/hyperlink" Target="https://www.ufpe.br/acesso-a-informacao/servico-de-informacao-ao-cidada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google.com/maps/place/Ouvidoria-Geral+da+Universidade+Federal+de+Pernambuco+-+UFPE/@-8.0524077,-34.9499699,16.25z/data=!4m14!1m7!3m6!1s0x7ab1966d409d415:0x497df2e2ee00ea52!2sUniversidade+Federal+de+Pernambuco!8m2!3d-8.0507245!4d-34.9508812!16zL20vMGM0c2R3!3m5!1s0x7ab190027b89da9:0x447b9341dd628761!8m2!3d-8.0522412!4d-34.9453245!16s%2Fg%2F11lym_5g_n?hl=pt-BR&amp;entry=ttu&amp;g_ep=EgoyMDI1MTAwOC4wIKXMDSoASAFQAw%3D%3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21.400+ Megafone fotos de stock, imagens e fotos royalty-free - iStock">
            <a:extLst>
              <a:ext uri="{FF2B5EF4-FFF2-40B4-BE49-F238E27FC236}">
                <a16:creationId xmlns:a16="http://schemas.microsoft.com/office/drawing/2014/main" id="{3F59E4E4-3A80-BABE-E8B3-3933CD92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2454"/>
            <a:ext cx="6858000" cy="43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uxograma: Documento 3">
            <a:extLst>
              <a:ext uri="{FF2B5EF4-FFF2-40B4-BE49-F238E27FC236}">
                <a16:creationId xmlns:a16="http://schemas.microsoft.com/office/drawing/2014/main" id="{ABF91606-6354-4935-9C6E-AF3644B94A8C}"/>
              </a:ext>
            </a:extLst>
          </p:cNvPr>
          <p:cNvSpPr/>
          <p:nvPr/>
        </p:nvSpPr>
        <p:spPr>
          <a:xfrm flipH="1" flipV="1">
            <a:off x="0" y="6128950"/>
            <a:ext cx="6858000" cy="3015049"/>
          </a:xfrm>
          <a:prstGeom prst="flowChartDocumen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6AD1B5E-4478-B73D-EA0C-85E4D149BE56}"/>
              </a:ext>
            </a:extLst>
          </p:cNvPr>
          <p:cNvSpPr/>
          <p:nvPr/>
        </p:nvSpPr>
        <p:spPr>
          <a:xfrm>
            <a:off x="0" y="1"/>
            <a:ext cx="6858000" cy="23924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36BECFC-6A19-3D61-334E-EEB375D7B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2" y="7175993"/>
            <a:ext cx="2299257" cy="154355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C6CBB4A-9350-32BE-C2DF-7092D4FBFD90}"/>
              </a:ext>
            </a:extLst>
          </p:cNvPr>
          <p:cNvSpPr/>
          <p:nvPr/>
        </p:nvSpPr>
        <p:spPr>
          <a:xfrm>
            <a:off x="2791408" y="3702562"/>
            <a:ext cx="37465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Fale com a</a:t>
            </a:r>
          </a:p>
          <a:p>
            <a:pPr algn="ctr"/>
            <a:r>
              <a:rPr lang="pt-BR" sz="4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Ouvidoria!</a:t>
            </a:r>
            <a:endParaRPr lang="pt-BR" sz="40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MON MILK Bold" panose="00000800000000000000" pitchFamily="50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5D43DCD-CFD8-D94B-EECF-46E6308AB955}"/>
              </a:ext>
            </a:extLst>
          </p:cNvPr>
          <p:cNvSpPr/>
          <p:nvPr/>
        </p:nvSpPr>
        <p:spPr>
          <a:xfrm>
            <a:off x="839188" y="416020"/>
            <a:ext cx="51796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FFA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MANUAL DO </a:t>
            </a:r>
          </a:p>
          <a:p>
            <a:pPr algn="ctr"/>
            <a:r>
              <a:rPr lang="pt-BR" sz="5400" dirty="0">
                <a:ln w="0"/>
                <a:solidFill>
                  <a:srgbClr val="FFA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USUÁRIO</a:t>
            </a:r>
            <a:endParaRPr lang="pt-BR" sz="5400" b="0" cap="none" spc="0" dirty="0">
              <a:ln w="0"/>
              <a:solidFill>
                <a:srgbClr val="FFA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MON MILK Bold" panose="00000800000000000000" pitchFamily="50" charset="0"/>
            </a:endParaRPr>
          </a:p>
        </p:txBody>
      </p:sp>
      <p:sp>
        <p:nvSpPr>
          <p:cNvPr id="12" name="Balão de Fala: Oval 11">
            <a:extLst>
              <a:ext uri="{FF2B5EF4-FFF2-40B4-BE49-F238E27FC236}">
                <a16:creationId xmlns:a16="http://schemas.microsoft.com/office/drawing/2014/main" id="{CFCE28CB-8172-97FE-662D-F81A29A8BFC5}"/>
              </a:ext>
            </a:extLst>
          </p:cNvPr>
          <p:cNvSpPr/>
          <p:nvPr/>
        </p:nvSpPr>
        <p:spPr>
          <a:xfrm>
            <a:off x="3671490" y="6376474"/>
            <a:ext cx="2520000" cy="2520000"/>
          </a:xfrm>
          <a:prstGeom prst="wedgeEllipseCallout">
            <a:avLst>
              <a:gd name="adj1" fmla="val -70849"/>
              <a:gd name="adj2" fmla="val 23762"/>
            </a:avLst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EE4361E-F029-7C31-69C0-AD254CBF9FEB}"/>
              </a:ext>
            </a:extLst>
          </p:cNvPr>
          <p:cNvSpPr txBox="1"/>
          <p:nvPr/>
        </p:nvSpPr>
        <p:spPr>
          <a:xfrm>
            <a:off x="3684172" y="7036309"/>
            <a:ext cx="249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MON MILK Light" panose="00000400000000000000" pitchFamily="50" charset="0"/>
              </a:rPr>
              <a:t>Espaço de acolhida e escuta de Manifestações!</a:t>
            </a:r>
          </a:p>
        </p:txBody>
      </p:sp>
    </p:spTree>
    <p:extLst>
      <p:ext uri="{BB962C8B-B14F-4D97-AF65-F5344CB8AC3E}">
        <p14:creationId xmlns:p14="http://schemas.microsoft.com/office/powerpoint/2010/main" val="892117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0DB56-F61A-3D0B-16F6-5133629D0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Agrupar 44">
            <a:extLst>
              <a:ext uri="{FF2B5EF4-FFF2-40B4-BE49-F238E27FC236}">
                <a16:creationId xmlns:a16="http://schemas.microsoft.com/office/drawing/2014/main" id="{3CEC5E43-69DE-6C28-A77A-90DF2C26DFA6}"/>
              </a:ext>
            </a:extLst>
          </p:cNvPr>
          <p:cNvGrpSpPr/>
          <p:nvPr/>
        </p:nvGrpSpPr>
        <p:grpSpPr>
          <a:xfrm rot="5103201">
            <a:off x="5174465" y="3584300"/>
            <a:ext cx="1844206" cy="1582403"/>
            <a:chOff x="4340428" y="3000857"/>
            <a:chExt cx="2214682" cy="1922395"/>
          </a:xfrm>
          <a:solidFill>
            <a:schemeClr val="accent6">
              <a:lumMod val="75000"/>
            </a:schemeClr>
          </a:solidFill>
        </p:grpSpPr>
        <p:sp>
          <p:nvSpPr>
            <p:cNvPr id="46" name="Corda 45">
              <a:extLst>
                <a:ext uri="{FF2B5EF4-FFF2-40B4-BE49-F238E27FC236}">
                  <a16:creationId xmlns:a16="http://schemas.microsoft.com/office/drawing/2014/main" id="{511B2C06-C2C8-87F1-EBCF-6F37A25422FA}"/>
                </a:ext>
              </a:extLst>
            </p:cNvPr>
            <p:cNvSpPr/>
            <p:nvPr/>
          </p:nvSpPr>
          <p:spPr>
            <a:xfrm rot="14395088" flipV="1">
              <a:off x="4430428" y="2910857"/>
              <a:ext cx="1440000" cy="1620000"/>
            </a:xfrm>
            <a:prstGeom prst="chord">
              <a:avLst>
                <a:gd name="adj1" fmla="val 9225000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D41D838E-3389-E9A1-92EF-089644717873}"/>
                </a:ext>
              </a:extLst>
            </p:cNvPr>
            <p:cNvGrpSpPr/>
            <p:nvPr/>
          </p:nvGrpSpPr>
          <p:grpSpPr>
            <a:xfrm>
              <a:off x="5115110" y="3303252"/>
              <a:ext cx="1440000" cy="1620000"/>
              <a:chOff x="5115110" y="3303252"/>
              <a:chExt cx="1440000" cy="1620000"/>
            </a:xfrm>
            <a:grpFill/>
          </p:grpSpPr>
          <p:sp>
            <p:nvSpPr>
              <p:cNvPr id="48" name="Corda 47">
                <a:extLst>
                  <a:ext uri="{FF2B5EF4-FFF2-40B4-BE49-F238E27FC236}">
                    <a16:creationId xmlns:a16="http://schemas.microsoft.com/office/drawing/2014/main" id="{EE4E1686-8193-5386-ACCE-E0F34122B2B7}"/>
                  </a:ext>
                </a:extLst>
              </p:cNvPr>
              <p:cNvSpPr/>
              <p:nvPr/>
            </p:nvSpPr>
            <p:spPr>
              <a:xfrm>
                <a:off x="5115110" y="3303252"/>
                <a:ext cx="1440000" cy="1620000"/>
              </a:xfrm>
              <a:prstGeom prst="chord">
                <a:avLst>
                  <a:gd name="adj1" fmla="val 9225000"/>
                  <a:gd name="adj2" fmla="val 16200000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49" name="Conector reto 48">
                <a:extLst>
                  <a:ext uri="{FF2B5EF4-FFF2-40B4-BE49-F238E27FC236}">
                    <a16:creationId xmlns:a16="http://schemas.microsoft.com/office/drawing/2014/main" id="{BD24914E-8014-EEC7-6FB1-7FF4D76F88A3}"/>
                  </a:ext>
                </a:extLst>
              </p:cNvPr>
              <p:cNvCxnSpPr/>
              <p:nvPr/>
            </p:nvCxnSpPr>
            <p:spPr>
              <a:xfrm>
                <a:off x="5576888" y="3450428"/>
                <a:ext cx="61912" cy="20955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>
                <a:extLst>
                  <a:ext uri="{FF2B5EF4-FFF2-40B4-BE49-F238E27FC236}">
                    <a16:creationId xmlns:a16="http://schemas.microsoft.com/office/drawing/2014/main" id="{339C1C56-787D-3743-B071-BF3E945667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6080" y="3619499"/>
                <a:ext cx="99317" cy="265636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>
                <a:extLst>
                  <a:ext uri="{FF2B5EF4-FFF2-40B4-BE49-F238E27FC236}">
                    <a16:creationId xmlns:a16="http://schemas.microsoft.com/office/drawing/2014/main" id="{BD0AFEFF-60C6-D324-0588-84B65C210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5419" y="3786187"/>
                <a:ext cx="124989" cy="311944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>
                <a:extLst>
                  <a:ext uri="{FF2B5EF4-FFF2-40B4-BE49-F238E27FC236}">
                    <a16:creationId xmlns:a16="http://schemas.microsoft.com/office/drawing/2014/main" id="{61A207B3-AF47-0112-4FCF-A40CFA2D52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0701" y="3738031"/>
                <a:ext cx="247650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>
                <a:extLst>
                  <a:ext uri="{FF2B5EF4-FFF2-40B4-BE49-F238E27FC236}">
                    <a16:creationId xmlns:a16="http://schemas.microsoft.com/office/drawing/2014/main" id="{5C4E07ED-9D5E-72E9-EE04-72EB3D0C63B2}"/>
                  </a:ext>
                </a:extLst>
              </p:cNvPr>
              <p:cNvCxnSpPr/>
              <p:nvPr/>
            </p:nvCxnSpPr>
            <p:spPr>
              <a:xfrm>
                <a:off x="5722145" y="3526631"/>
                <a:ext cx="140494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>
                <a:extLst>
                  <a:ext uri="{FF2B5EF4-FFF2-40B4-BE49-F238E27FC236}">
                    <a16:creationId xmlns:a16="http://schemas.microsoft.com/office/drawing/2014/main" id="{CB4A6605-77C5-5EAE-384A-3D5393A39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1993" y="4229576"/>
                <a:ext cx="247752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>
                <a:extLst>
                  <a:ext uri="{FF2B5EF4-FFF2-40B4-BE49-F238E27FC236}">
                    <a16:creationId xmlns:a16="http://schemas.microsoft.com/office/drawing/2014/main" id="{364E62AA-92B6-D792-19EB-4062D0DD1DD6}"/>
                  </a:ext>
                </a:extLst>
              </p:cNvPr>
              <p:cNvCxnSpPr/>
              <p:nvPr/>
            </p:nvCxnSpPr>
            <p:spPr>
              <a:xfrm>
                <a:off x="5460208" y="3977025"/>
                <a:ext cx="204787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0E8995EA-27D5-D2BA-98FD-82F2492020E3}"/>
              </a:ext>
            </a:extLst>
          </p:cNvPr>
          <p:cNvGrpSpPr/>
          <p:nvPr/>
        </p:nvGrpSpPr>
        <p:grpSpPr>
          <a:xfrm rot="831390">
            <a:off x="5500881" y="3308802"/>
            <a:ext cx="1385807" cy="1145735"/>
            <a:chOff x="4340428" y="3000857"/>
            <a:chExt cx="2214682" cy="1922395"/>
          </a:xfrm>
        </p:grpSpPr>
        <p:sp>
          <p:nvSpPr>
            <p:cNvPr id="25" name="Corda 24">
              <a:extLst>
                <a:ext uri="{FF2B5EF4-FFF2-40B4-BE49-F238E27FC236}">
                  <a16:creationId xmlns:a16="http://schemas.microsoft.com/office/drawing/2014/main" id="{7DE4E77E-7FA3-D009-8A1E-6D1E63E1395C}"/>
                </a:ext>
              </a:extLst>
            </p:cNvPr>
            <p:cNvSpPr/>
            <p:nvPr/>
          </p:nvSpPr>
          <p:spPr>
            <a:xfrm rot="14395088" flipV="1">
              <a:off x="4430428" y="2910857"/>
              <a:ext cx="1440000" cy="1620000"/>
            </a:xfrm>
            <a:prstGeom prst="chord">
              <a:avLst>
                <a:gd name="adj1" fmla="val 9225000"/>
                <a:gd name="adj2" fmla="val 1620000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C60B2BE7-63FE-4897-D890-A87598DC239C}"/>
                </a:ext>
              </a:extLst>
            </p:cNvPr>
            <p:cNvGrpSpPr/>
            <p:nvPr/>
          </p:nvGrpSpPr>
          <p:grpSpPr>
            <a:xfrm>
              <a:off x="5115110" y="3303252"/>
              <a:ext cx="1440000" cy="1620000"/>
              <a:chOff x="5115110" y="3303252"/>
              <a:chExt cx="1440000" cy="1620000"/>
            </a:xfrm>
          </p:grpSpPr>
          <p:sp>
            <p:nvSpPr>
              <p:cNvPr id="24" name="Corda 23">
                <a:extLst>
                  <a:ext uri="{FF2B5EF4-FFF2-40B4-BE49-F238E27FC236}">
                    <a16:creationId xmlns:a16="http://schemas.microsoft.com/office/drawing/2014/main" id="{5D2B1174-9CFD-0E86-9011-34E91576F216}"/>
                  </a:ext>
                </a:extLst>
              </p:cNvPr>
              <p:cNvSpPr/>
              <p:nvPr/>
            </p:nvSpPr>
            <p:spPr>
              <a:xfrm>
                <a:off x="5115110" y="3303252"/>
                <a:ext cx="1440000" cy="1620000"/>
              </a:xfrm>
              <a:prstGeom prst="chord">
                <a:avLst>
                  <a:gd name="adj1" fmla="val 9225000"/>
                  <a:gd name="adj2" fmla="val 16200000"/>
                </a:avLst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FD24E86A-DD12-C72A-77F0-38DD3DEB7A83}"/>
                  </a:ext>
                </a:extLst>
              </p:cNvPr>
              <p:cNvCxnSpPr/>
              <p:nvPr/>
            </p:nvCxnSpPr>
            <p:spPr>
              <a:xfrm>
                <a:off x="5576888" y="3450428"/>
                <a:ext cx="61912" cy="20955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1EA391E8-CE10-4F4B-96E9-FB1B79F3A0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6080" y="3619499"/>
                <a:ext cx="99317" cy="265636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>
                <a:extLst>
                  <a:ext uri="{FF2B5EF4-FFF2-40B4-BE49-F238E27FC236}">
                    <a16:creationId xmlns:a16="http://schemas.microsoft.com/office/drawing/2014/main" id="{A81AFFAE-6450-A8C5-9C1B-43FB9BC08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5419" y="3786187"/>
                <a:ext cx="124989" cy="311944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>
                <a:extLst>
                  <a:ext uri="{FF2B5EF4-FFF2-40B4-BE49-F238E27FC236}">
                    <a16:creationId xmlns:a16="http://schemas.microsoft.com/office/drawing/2014/main" id="{FE1553E6-D513-0CEC-3AB2-C0AEB0C9C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0701" y="3738031"/>
                <a:ext cx="24765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>
                <a:extLst>
                  <a:ext uri="{FF2B5EF4-FFF2-40B4-BE49-F238E27FC236}">
                    <a16:creationId xmlns:a16="http://schemas.microsoft.com/office/drawing/2014/main" id="{8DEDD430-142D-7701-B019-C55B792575F3}"/>
                  </a:ext>
                </a:extLst>
              </p:cNvPr>
              <p:cNvCxnSpPr/>
              <p:nvPr/>
            </p:nvCxnSpPr>
            <p:spPr>
              <a:xfrm>
                <a:off x="5722145" y="3526631"/>
                <a:ext cx="140494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>
                <a:extLst>
                  <a:ext uri="{FF2B5EF4-FFF2-40B4-BE49-F238E27FC236}">
                    <a16:creationId xmlns:a16="http://schemas.microsoft.com/office/drawing/2014/main" id="{D823FDA4-29DF-C8D9-AE7D-22B60B253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1993" y="4229576"/>
                <a:ext cx="247752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>
                <a:extLst>
                  <a:ext uri="{FF2B5EF4-FFF2-40B4-BE49-F238E27FC236}">
                    <a16:creationId xmlns:a16="http://schemas.microsoft.com/office/drawing/2014/main" id="{9B191291-437D-3CA3-89C8-93F10ED5D943}"/>
                  </a:ext>
                </a:extLst>
              </p:cNvPr>
              <p:cNvCxnSpPr/>
              <p:nvPr/>
            </p:nvCxnSpPr>
            <p:spPr>
              <a:xfrm>
                <a:off x="5460208" y="3977025"/>
                <a:ext cx="204787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10018918-82A2-8DC8-675D-82361692C485}"/>
              </a:ext>
            </a:extLst>
          </p:cNvPr>
          <p:cNvSpPr/>
          <p:nvPr/>
        </p:nvSpPr>
        <p:spPr>
          <a:xfrm>
            <a:off x="5084675" y="4036429"/>
            <a:ext cx="396000" cy="39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C6B5E73-BD5D-A04A-1E2E-C05F21E429C1}"/>
              </a:ext>
            </a:extLst>
          </p:cNvPr>
          <p:cNvSpPr/>
          <p:nvPr/>
        </p:nvSpPr>
        <p:spPr>
          <a:xfrm>
            <a:off x="806440" y="4175741"/>
            <a:ext cx="3545239" cy="1725799"/>
          </a:xfrm>
          <a:prstGeom prst="roundRect">
            <a:avLst>
              <a:gd name="adj" fmla="val 2124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07BEE21-F37E-17D6-5242-0B059DCEAB16}"/>
              </a:ext>
            </a:extLst>
          </p:cNvPr>
          <p:cNvSpPr/>
          <p:nvPr/>
        </p:nvSpPr>
        <p:spPr>
          <a:xfrm>
            <a:off x="0" y="8230359"/>
            <a:ext cx="6858000" cy="913641"/>
          </a:xfrm>
          <a:prstGeom prst="rect">
            <a:avLst/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6C1C7C4-D748-871A-7A6D-B97CBF0150FA}"/>
              </a:ext>
            </a:extLst>
          </p:cNvPr>
          <p:cNvSpPr/>
          <p:nvPr/>
        </p:nvSpPr>
        <p:spPr>
          <a:xfrm>
            <a:off x="194129" y="315078"/>
            <a:ext cx="4334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Quem somos: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8E069BE-EA8A-4D8F-9475-B34BD8C700F0}"/>
              </a:ext>
            </a:extLst>
          </p:cNvPr>
          <p:cNvSpPr/>
          <p:nvPr/>
        </p:nvSpPr>
        <p:spPr>
          <a:xfrm>
            <a:off x="796583" y="5909497"/>
            <a:ext cx="3552664" cy="1725799"/>
          </a:xfrm>
          <a:prstGeom prst="roundRect">
            <a:avLst>
              <a:gd name="adj" fmla="val 2124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1F39D3E-482D-B6A1-03FD-7A7437420C94}"/>
              </a:ext>
            </a:extLst>
          </p:cNvPr>
          <p:cNvSpPr/>
          <p:nvPr/>
        </p:nvSpPr>
        <p:spPr>
          <a:xfrm>
            <a:off x="4099910" y="6502623"/>
            <a:ext cx="396000" cy="39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Balão de Fala: Oval 12">
            <a:extLst>
              <a:ext uri="{FF2B5EF4-FFF2-40B4-BE49-F238E27FC236}">
                <a16:creationId xmlns:a16="http://schemas.microsoft.com/office/drawing/2014/main" id="{C3C2805C-5BA9-D7F7-F4CD-3E92CCC60CFB}"/>
              </a:ext>
            </a:extLst>
          </p:cNvPr>
          <p:cNvSpPr/>
          <p:nvPr/>
        </p:nvSpPr>
        <p:spPr>
          <a:xfrm>
            <a:off x="3415669" y="7415683"/>
            <a:ext cx="1057871" cy="627928"/>
          </a:xfrm>
          <a:prstGeom prst="wedgeEllipse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EC2F271-A97B-25EC-18EB-57F21445B2EC}"/>
              </a:ext>
            </a:extLst>
          </p:cNvPr>
          <p:cNvSpPr/>
          <p:nvPr/>
        </p:nvSpPr>
        <p:spPr>
          <a:xfrm>
            <a:off x="4352439" y="4183157"/>
            <a:ext cx="1785551" cy="3410526"/>
          </a:xfrm>
          <a:prstGeom prst="roundRect">
            <a:avLst>
              <a:gd name="adj" fmla="val 2124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973792A5-B400-A2DB-C102-7789BCC29106}"/>
              </a:ext>
            </a:extLst>
          </p:cNvPr>
          <p:cNvSpPr/>
          <p:nvPr/>
        </p:nvSpPr>
        <p:spPr>
          <a:xfrm>
            <a:off x="2574540" y="2469175"/>
            <a:ext cx="3575727" cy="1725799"/>
          </a:xfrm>
          <a:prstGeom prst="roundRect">
            <a:avLst>
              <a:gd name="adj" fmla="val 2124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9C73D68-6996-3310-2E3B-6F2D51A1F4C5}"/>
              </a:ext>
            </a:extLst>
          </p:cNvPr>
          <p:cNvSpPr/>
          <p:nvPr/>
        </p:nvSpPr>
        <p:spPr>
          <a:xfrm>
            <a:off x="2388194" y="5745484"/>
            <a:ext cx="396000" cy="396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Divisa 21">
            <a:extLst>
              <a:ext uri="{FF2B5EF4-FFF2-40B4-BE49-F238E27FC236}">
                <a16:creationId xmlns:a16="http://schemas.microsoft.com/office/drawing/2014/main" id="{CD61DDD3-E54A-6ABC-0FE0-4237758A75A9}"/>
              </a:ext>
            </a:extLst>
          </p:cNvPr>
          <p:cNvSpPr/>
          <p:nvPr/>
        </p:nvSpPr>
        <p:spPr>
          <a:xfrm>
            <a:off x="408972" y="5459569"/>
            <a:ext cx="702176" cy="899856"/>
          </a:xfrm>
          <a:prstGeom prst="chevron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9CF6374-9D7A-49C6-19C5-839DD05997D4}"/>
              </a:ext>
            </a:extLst>
          </p:cNvPr>
          <p:cNvSpPr/>
          <p:nvPr/>
        </p:nvSpPr>
        <p:spPr>
          <a:xfrm>
            <a:off x="1097890" y="1109922"/>
            <a:ext cx="490249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</a:rPr>
              <a:t>Ouvidoras </a:t>
            </a:r>
            <a:r>
              <a:rPr 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</a:rPr>
              <a:t>Seccionais</a:t>
            </a:r>
            <a:endParaRPr lang="pt-BR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94B6F82-5261-F8DD-E166-84EF7ADF0CBA}"/>
              </a:ext>
            </a:extLst>
          </p:cNvPr>
          <p:cNvSpPr/>
          <p:nvPr/>
        </p:nvSpPr>
        <p:spPr>
          <a:xfrm>
            <a:off x="195329" y="8425928"/>
            <a:ext cx="6482096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6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Estamos no CAA, CAV, CCSA, CAS e PROAES!</a:t>
            </a:r>
          </a:p>
        </p:txBody>
      </p:sp>
      <p:pic>
        <p:nvPicPr>
          <p:cNvPr id="30" name="Google Shape;149;p4">
            <a:extLst>
              <a:ext uri="{FF2B5EF4-FFF2-40B4-BE49-F238E27FC236}">
                <a16:creationId xmlns:a16="http://schemas.microsoft.com/office/drawing/2014/main" id="{46C0964F-1581-E371-89FB-8F55000E43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6346" t="24138"/>
          <a:stretch>
            <a:fillRect/>
          </a:stretch>
        </p:blipFill>
        <p:spPr>
          <a:xfrm>
            <a:off x="3040845" y="2835331"/>
            <a:ext cx="1116000" cy="1116000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32" name="Google Shape;150;p4">
            <a:extLst>
              <a:ext uri="{FF2B5EF4-FFF2-40B4-BE49-F238E27FC236}">
                <a16:creationId xmlns:a16="http://schemas.microsoft.com/office/drawing/2014/main" id="{19829D8D-E417-1C4F-CE0E-38B6FAF6F7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1930" y="2756296"/>
            <a:ext cx="1096745" cy="1085973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34" name="Google Shape;151;p4">
            <a:extLst>
              <a:ext uri="{FF2B5EF4-FFF2-40B4-BE49-F238E27FC236}">
                <a16:creationId xmlns:a16="http://schemas.microsoft.com/office/drawing/2014/main" id="{6B1DB8B1-CBEA-11C7-F19B-479FCCAAD2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4869" y="6083877"/>
            <a:ext cx="1089796" cy="1101867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35" name="Google Shape;152;p4">
            <a:extLst>
              <a:ext uri="{FF2B5EF4-FFF2-40B4-BE49-F238E27FC236}">
                <a16:creationId xmlns:a16="http://schemas.microsoft.com/office/drawing/2014/main" id="{D9A89B1A-8E72-5FAA-10C0-A9E24F666F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0978" b="24061"/>
          <a:stretch/>
        </p:blipFill>
        <p:spPr>
          <a:xfrm>
            <a:off x="1147580" y="4463767"/>
            <a:ext cx="1101083" cy="1148547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36" name="Google Shape;153;p4">
            <a:extLst>
              <a:ext uri="{FF2B5EF4-FFF2-40B4-BE49-F238E27FC236}">
                <a16:creationId xmlns:a16="http://schemas.microsoft.com/office/drawing/2014/main" id="{FE667696-5FFA-2032-E983-883F1A1A23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758" t="6441" r="-757" b="846"/>
          <a:stretch/>
        </p:blipFill>
        <p:spPr>
          <a:xfrm>
            <a:off x="2942135" y="4509945"/>
            <a:ext cx="1122392" cy="1096938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52AB63D4-13EC-DFE0-AF20-CED850253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 r="14492" b="34041"/>
          <a:stretch>
            <a:fillRect/>
          </a:stretch>
        </p:blipFill>
        <p:spPr bwMode="auto">
          <a:xfrm>
            <a:off x="4735732" y="4624724"/>
            <a:ext cx="1091875" cy="1090836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FDA6E10A-6254-DC5B-0B3C-55D993981897}"/>
              </a:ext>
            </a:extLst>
          </p:cNvPr>
          <p:cNvSpPr/>
          <p:nvPr/>
        </p:nvSpPr>
        <p:spPr>
          <a:xfrm>
            <a:off x="800643" y="2456130"/>
            <a:ext cx="1785551" cy="1725799"/>
          </a:xfrm>
          <a:prstGeom prst="roundRect">
            <a:avLst>
              <a:gd name="adj" fmla="val 21247"/>
            </a:avLst>
          </a:prstGeom>
          <a:solidFill>
            <a:srgbClr val="FEA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0FB034CC-7FAE-ADA1-AD9E-128C8C131123}"/>
              </a:ext>
            </a:extLst>
          </p:cNvPr>
          <p:cNvSpPr/>
          <p:nvPr/>
        </p:nvSpPr>
        <p:spPr>
          <a:xfrm>
            <a:off x="1513356" y="4039336"/>
            <a:ext cx="396000" cy="396000"/>
          </a:xfrm>
          <a:prstGeom prst="ellipse">
            <a:avLst/>
          </a:prstGeom>
          <a:solidFill>
            <a:srgbClr val="FEA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Google Shape;148;p4">
            <a:extLst>
              <a:ext uri="{FF2B5EF4-FFF2-40B4-BE49-F238E27FC236}">
                <a16:creationId xmlns:a16="http://schemas.microsoft.com/office/drawing/2014/main" id="{4C05DB46-10EF-D819-5DE8-D3DDEE944F5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9558" y="2740806"/>
            <a:ext cx="1089014" cy="1133041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938069EA-9318-D0C8-E247-9643D6765C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9" y="1040779"/>
            <a:ext cx="829998" cy="829998"/>
          </a:xfrm>
          <a:prstGeom prst="ellipse">
            <a:avLst/>
          </a:prstGeom>
        </p:spPr>
      </p:pic>
      <p:sp>
        <p:nvSpPr>
          <p:cNvPr id="72" name="Retângulo 71">
            <a:extLst>
              <a:ext uri="{FF2B5EF4-FFF2-40B4-BE49-F238E27FC236}">
                <a16:creationId xmlns:a16="http://schemas.microsoft.com/office/drawing/2014/main" id="{76CCD761-CCA7-78B4-7100-EF73D0604165}"/>
              </a:ext>
            </a:extLst>
          </p:cNvPr>
          <p:cNvSpPr/>
          <p:nvPr/>
        </p:nvSpPr>
        <p:spPr>
          <a:xfrm>
            <a:off x="1122722" y="1827957"/>
            <a:ext cx="11051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</a:rPr>
              <a:t>CAV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E7B09174-7414-E839-F641-E6DFEE0EEB5B}"/>
              </a:ext>
            </a:extLst>
          </p:cNvPr>
          <p:cNvSpPr/>
          <p:nvPr/>
        </p:nvSpPr>
        <p:spPr>
          <a:xfrm>
            <a:off x="3868328" y="1818443"/>
            <a:ext cx="11496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</a:rPr>
              <a:t>CAA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E1B58BF6-CE89-1538-73E9-51556EFE95FA}"/>
              </a:ext>
            </a:extLst>
          </p:cNvPr>
          <p:cNvSpPr/>
          <p:nvPr/>
        </p:nvSpPr>
        <p:spPr>
          <a:xfrm>
            <a:off x="1934995" y="4048951"/>
            <a:ext cx="14013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</a:rPr>
              <a:t>CCSA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C50B9543-4536-8A12-7C0B-4654F38D84D5}"/>
              </a:ext>
            </a:extLst>
          </p:cNvPr>
          <p:cNvSpPr/>
          <p:nvPr/>
        </p:nvSpPr>
        <p:spPr>
          <a:xfrm>
            <a:off x="4461816" y="7593683"/>
            <a:ext cx="1667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</a:rPr>
              <a:t>PROAES</a:t>
            </a:r>
            <a:endParaRPr lang="pt-BR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EE1F06E-52A4-57EF-9DD6-F73DC61DE2DA}"/>
              </a:ext>
            </a:extLst>
          </p:cNvPr>
          <p:cNvSpPr/>
          <p:nvPr/>
        </p:nvSpPr>
        <p:spPr>
          <a:xfrm rot="20645392">
            <a:off x="989190" y="2612743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B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Ouvidora CAV</a:t>
            </a:r>
            <a:endParaRPr lang="pt-BR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bert Sans" pitchFamily="2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F172796-4860-F7E9-BCB6-D8AAAF6BE51D}"/>
              </a:ext>
            </a:extLst>
          </p:cNvPr>
          <p:cNvSpPr/>
          <p:nvPr/>
        </p:nvSpPr>
        <p:spPr>
          <a:xfrm rot="20645392">
            <a:off x="2884846" y="2706956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B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Ouvidora CAA</a:t>
            </a:r>
            <a:endParaRPr lang="pt-BR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bert Sans" pitchFamily="2" charset="0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B9332B2-01F8-E072-FAC6-CA0C0D40FCF2}"/>
              </a:ext>
            </a:extLst>
          </p:cNvPr>
          <p:cNvSpPr/>
          <p:nvPr/>
        </p:nvSpPr>
        <p:spPr>
          <a:xfrm rot="20645392">
            <a:off x="932617" y="4004152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Ouvidora CCSA</a:t>
            </a:r>
            <a:endParaRPr lang="pt-BR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bert Sans" pitchFamily="2" charset="0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D298D6A8-1AB2-0B0C-8422-E689FBD14B9A}"/>
              </a:ext>
            </a:extLst>
          </p:cNvPr>
          <p:cNvSpPr/>
          <p:nvPr/>
        </p:nvSpPr>
        <p:spPr>
          <a:xfrm rot="20645392">
            <a:off x="4580195" y="4516967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B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Ouvidora PROAES</a:t>
            </a:r>
            <a:endParaRPr lang="pt-BR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bert Sans" pitchFamily="2" charset="0"/>
            </a:endParaRPr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AE2F0769-6430-7AF5-78DF-006ED4AD87F2}"/>
              </a:ext>
            </a:extLst>
          </p:cNvPr>
          <p:cNvSpPr/>
          <p:nvPr/>
        </p:nvSpPr>
        <p:spPr>
          <a:xfrm rot="20645392">
            <a:off x="4401966" y="2271409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Substituto CAA</a:t>
            </a:r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25D76934-618C-877C-5070-4086198602F8}"/>
              </a:ext>
            </a:extLst>
          </p:cNvPr>
          <p:cNvSpPr/>
          <p:nvPr/>
        </p:nvSpPr>
        <p:spPr>
          <a:xfrm rot="20645392">
            <a:off x="2716636" y="4016247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Substituto CCSA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DEBDF53D-7C9E-4B8E-1E0B-DE60A34A4919}"/>
              </a:ext>
            </a:extLst>
          </p:cNvPr>
          <p:cNvSpPr/>
          <p:nvPr/>
        </p:nvSpPr>
        <p:spPr>
          <a:xfrm rot="2061293">
            <a:off x="4644212" y="5619982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Substituto PROAES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FE497C2-C5E6-83B9-049B-12332BFA534A}"/>
              </a:ext>
            </a:extLst>
          </p:cNvPr>
          <p:cNvSpPr/>
          <p:nvPr/>
        </p:nvSpPr>
        <p:spPr>
          <a:xfrm>
            <a:off x="2305374" y="3095836"/>
            <a:ext cx="396000" cy="39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inal de Adição 13">
            <a:extLst>
              <a:ext uri="{FF2B5EF4-FFF2-40B4-BE49-F238E27FC236}">
                <a16:creationId xmlns:a16="http://schemas.microsoft.com/office/drawing/2014/main" id="{61E35252-9B15-7DF6-8403-2BB44445A3DD}"/>
              </a:ext>
            </a:extLst>
          </p:cNvPr>
          <p:cNvSpPr/>
          <p:nvPr/>
        </p:nvSpPr>
        <p:spPr>
          <a:xfrm>
            <a:off x="2491732" y="1708098"/>
            <a:ext cx="982547" cy="939937"/>
          </a:xfrm>
          <a:prstGeom prst="mathPlu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EE2A68D7-F57B-3430-A495-6EC0D0EDF844}"/>
              </a:ext>
            </a:extLst>
          </p:cNvPr>
          <p:cNvSpPr/>
          <p:nvPr/>
        </p:nvSpPr>
        <p:spPr>
          <a:xfrm>
            <a:off x="1837603" y="7546813"/>
            <a:ext cx="10871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</a:rPr>
              <a:t>CAS</a:t>
            </a:r>
          </a:p>
        </p:txBody>
      </p:sp>
      <p:pic>
        <p:nvPicPr>
          <p:cNvPr id="84" name="Imagem 83">
            <a:extLst>
              <a:ext uri="{FF2B5EF4-FFF2-40B4-BE49-F238E27FC236}">
                <a16:creationId xmlns:a16="http://schemas.microsoft.com/office/drawing/2014/main" id="{111682F7-9867-FC77-A930-A23B4F8B761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4" b="18900"/>
          <a:stretch>
            <a:fillRect/>
          </a:stretch>
        </p:blipFill>
        <p:spPr>
          <a:xfrm>
            <a:off x="1135120" y="6214186"/>
            <a:ext cx="1097890" cy="110312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" name="Retângulo 84">
            <a:extLst>
              <a:ext uri="{FF2B5EF4-FFF2-40B4-BE49-F238E27FC236}">
                <a16:creationId xmlns:a16="http://schemas.microsoft.com/office/drawing/2014/main" id="{8D9C9D55-A5F3-6581-29EA-25900A6466F8}"/>
              </a:ext>
            </a:extLst>
          </p:cNvPr>
          <p:cNvSpPr/>
          <p:nvPr/>
        </p:nvSpPr>
        <p:spPr>
          <a:xfrm rot="20645392">
            <a:off x="886859" y="5729950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Ouvidora CAS</a:t>
            </a:r>
            <a:endParaRPr lang="pt-BR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bert Sans" pitchFamily="2" charset="0"/>
            </a:endParaRPr>
          </a:p>
        </p:txBody>
      </p:sp>
      <p:pic>
        <p:nvPicPr>
          <p:cNvPr id="87" name="Imagem 86">
            <a:extLst>
              <a:ext uri="{FF2B5EF4-FFF2-40B4-BE49-F238E27FC236}">
                <a16:creationId xmlns:a16="http://schemas.microsoft.com/office/drawing/2014/main" id="{4B911BCE-E38A-B464-4DF2-70479C43C1B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14970" r="-1" b="7617"/>
          <a:stretch>
            <a:fillRect/>
          </a:stretch>
        </p:blipFill>
        <p:spPr>
          <a:xfrm>
            <a:off x="2956878" y="6223265"/>
            <a:ext cx="1092906" cy="1103968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8" name="Retângulo 87">
            <a:extLst>
              <a:ext uri="{FF2B5EF4-FFF2-40B4-BE49-F238E27FC236}">
                <a16:creationId xmlns:a16="http://schemas.microsoft.com/office/drawing/2014/main" id="{1DB1A882-2343-A9FB-B0C3-139B3C5A663F}"/>
              </a:ext>
            </a:extLst>
          </p:cNvPr>
          <p:cNvSpPr/>
          <p:nvPr/>
        </p:nvSpPr>
        <p:spPr>
          <a:xfrm rot="2061293">
            <a:off x="2807823" y="5783195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Substituto CAS</a:t>
            </a:r>
          </a:p>
        </p:txBody>
      </p:sp>
    </p:spTree>
    <p:extLst>
      <p:ext uri="{BB962C8B-B14F-4D97-AF65-F5344CB8AC3E}">
        <p14:creationId xmlns:p14="http://schemas.microsoft.com/office/powerpoint/2010/main" val="193187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5231D-2BF5-1071-5F3C-504DC2238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E2077DA-E055-89EB-BA73-6D575285EE1F}"/>
              </a:ext>
            </a:extLst>
          </p:cNvPr>
          <p:cNvSpPr/>
          <p:nvPr/>
        </p:nvSpPr>
        <p:spPr>
          <a:xfrm>
            <a:off x="0" y="8230359"/>
            <a:ext cx="6858000" cy="913641"/>
          </a:xfrm>
          <a:prstGeom prst="rect">
            <a:avLst/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B655A3A-1C9A-5C34-BA4A-64A4ABD51373}"/>
              </a:ext>
            </a:extLst>
          </p:cNvPr>
          <p:cNvSpPr/>
          <p:nvPr/>
        </p:nvSpPr>
        <p:spPr>
          <a:xfrm>
            <a:off x="1140798" y="444279"/>
            <a:ext cx="45764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Onde nos encontrar?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000BBE8-B984-155F-C1EB-BE19AEE31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49"/>
            <a:ext cx="6858000" cy="237230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50D3EEC-C5B2-BA52-1CB9-E24FCDDCD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5849"/>
            <a:ext cx="6858000" cy="237230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4D26F60-5433-6CC1-51CC-7224B7128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032" y="2243141"/>
            <a:ext cx="1440000" cy="115091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5C5592F-A1B0-32EA-1C91-3CE1FA29A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741" y="5610731"/>
            <a:ext cx="1440000" cy="109461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57BC8FD8-60D7-8C0A-CAE5-8723BE8F7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9452" y="2243142"/>
            <a:ext cx="1476000" cy="104188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9E090ED2-6A78-E71D-6895-88C0669F4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952" y="5352332"/>
            <a:ext cx="1543140" cy="1094615"/>
          </a:xfrm>
          <a:prstGeom prst="rect">
            <a:avLst/>
          </a:prstGeom>
        </p:spPr>
      </p:pic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FD69CB44-AB0A-3A0B-C9AA-1266BC7A2F68}"/>
              </a:ext>
            </a:extLst>
          </p:cNvPr>
          <p:cNvCxnSpPr>
            <a:stCxn id="24" idx="2"/>
          </p:cNvCxnSpPr>
          <p:nvPr/>
        </p:nvCxnSpPr>
        <p:spPr>
          <a:xfrm>
            <a:off x="3417452" y="3285024"/>
            <a:ext cx="572289" cy="11139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EC68378C-EB2E-FF33-6760-8D776BA46B57}"/>
              </a:ext>
            </a:extLst>
          </p:cNvPr>
          <p:cNvCxnSpPr>
            <a:stCxn id="20" idx="2"/>
          </p:cNvCxnSpPr>
          <p:nvPr/>
        </p:nvCxnSpPr>
        <p:spPr>
          <a:xfrm flipH="1">
            <a:off x="5288692" y="3394051"/>
            <a:ext cx="276340" cy="10049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8455EBEB-67CB-3A9B-78A9-F6F483E489D4}"/>
              </a:ext>
            </a:extLst>
          </p:cNvPr>
          <p:cNvCxnSpPr>
            <a:cxnSpLocks/>
          </p:cNvCxnSpPr>
          <p:nvPr/>
        </p:nvCxnSpPr>
        <p:spPr>
          <a:xfrm flipV="1">
            <a:off x="3989741" y="4391025"/>
            <a:ext cx="2028000" cy="12197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7F5B7121-519B-947E-83F0-D50985C0EE5E}"/>
              </a:ext>
            </a:extLst>
          </p:cNvPr>
          <p:cNvCxnSpPr>
            <a:stCxn id="26" idx="0"/>
          </p:cNvCxnSpPr>
          <p:nvPr/>
        </p:nvCxnSpPr>
        <p:spPr>
          <a:xfrm flipV="1">
            <a:off x="5824522" y="4250724"/>
            <a:ext cx="551564" cy="11016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Retângulo 35">
            <a:extLst>
              <a:ext uri="{FF2B5EF4-FFF2-40B4-BE49-F238E27FC236}">
                <a16:creationId xmlns:a16="http://schemas.microsoft.com/office/drawing/2014/main" id="{3928840F-E6F6-E3C3-E510-8FF51E82A773}"/>
              </a:ext>
            </a:extLst>
          </p:cNvPr>
          <p:cNvSpPr/>
          <p:nvPr/>
        </p:nvSpPr>
        <p:spPr>
          <a:xfrm>
            <a:off x="353603" y="1860388"/>
            <a:ext cx="212429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 Black" pitchFamily="2" charset="0"/>
              </a:rPr>
              <a:t>Ouvidorias </a:t>
            </a:r>
            <a:b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 Black" pitchFamily="2" charset="0"/>
              </a:rPr>
            </a:br>
            <a: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 Black" pitchFamily="2" charset="0"/>
              </a:rPr>
              <a:t>Seccionais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62BA80AA-90F1-7599-820D-470F131A7992}"/>
              </a:ext>
            </a:extLst>
          </p:cNvPr>
          <p:cNvSpPr/>
          <p:nvPr/>
        </p:nvSpPr>
        <p:spPr>
          <a:xfrm>
            <a:off x="489826" y="6745235"/>
            <a:ext cx="288000" cy="288000"/>
          </a:xfrm>
          <a:prstGeom prst="ellipse">
            <a:avLst/>
          </a:prstGeom>
          <a:solidFill>
            <a:srgbClr val="8800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EDE42378-3CEA-6D16-7006-EA64FB562339}"/>
              </a:ext>
            </a:extLst>
          </p:cNvPr>
          <p:cNvSpPr/>
          <p:nvPr/>
        </p:nvSpPr>
        <p:spPr>
          <a:xfrm>
            <a:off x="489826" y="7116516"/>
            <a:ext cx="288000" cy="288000"/>
          </a:xfrm>
          <a:prstGeom prst="ellipse">
            <a:avLst/>
          </a:prstGeom>
          <a:solidFill>
            <a:srgbClr val="2350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DBB3BC75-879F-F497-43F9-AD619DF74F4F}"/>
              </a:ext>
            </a:extLst>
          </p:cNvPr>
          <p:cNvSpPr/>
          <p:nvPr/>
        </p:nvSpPr>
        <p:spPr>
          <a:xfrm>
            <a:off x="494270" y="7487797"/>
            <a:ext cx="288000" cy="288000"/>
          </a:xfrm>
          <a:prstGeom prst="ellipse">
            <a:avLst/>
          </a:prstGeom>
          <a:solidFill>
            <a:srgbClr val="A349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D4E20D5D-2B55-2E0C-9B26-58988D70E7FA}"/>
              </a:ext>
            </a:extLst>
          </p:cNvPr>
          <p:cNvSpPr/>
          <p:nvPr/>
        </p:nvSpPr>
        <p:spPr>
          <a:xfrm>
            <a:off x="494270" y="7859078"/>
            <a:ext cx="288000" cy="288000"/>
          </a:xfrm>
          <a:prstGeom prst="ellipse">
            <a:avLst/>
          </a:prstGeom>
          <a:solidFill>
            <a:srgbClr val="FFC9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E63BF13B-EC25-6E3E-8E23-FD5493481DE5}"/>
              </a:ext>
            </a:extLst>
          </p:cNvPr>
          <p:cNvSpPr txBox="1"/>
          <p:nvPr/>
        </p:nvSpPr>
        <p:spPr>
          <a:xfrm>
            <a:off x="777826" y="6727240"/>
            <a:ext cx="5538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Ouvidorias Seccionais CCSA e PROAES – Campus Joaquim Amazonas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C19185AC-9A29-A900-FDB0-E6D8FA43526B}"/>
              </a:ext>
            </a:extLst>
          </p:cNvPr>
          <p:cNvSpPr txBox="1"/>
          <p:nvPr/>
        </p:nvSpPr>
        <p:spPr>
          <a:xfrm>
            <a:off x="777825" y="7116516"/>
            <a:ext cx="4812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Ouvidorias Seccionais CAV – Campus Acadêmico da Vitória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23772E7-AB9F-DD8C-C1D3-921AB5AB749C}"/>
              </a:ext>
            </a:extLst>
          </p:cNvPr>
          <p:cNvSpPr txBox="1"/>
          <p:nvPr/>
        </p:nvSpPr>
        <p:spPr>
          <a:xfrm>
            <a:off x="777825" y="7499771"/>
            <a:ext cx="4832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Ouvidorias Seccionais CAA – Campus Acadêmico do Agreste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A96C29DB-8AC9-B1BA-C4B5-77946E43368A}"/>
              </a:ext>
            </a:extLst>
          </p:cNvPr>
          <p:cNvSpPr txBox="1"/>
          <p:nvPr/>
        </p:nvSpPr>
        <p:spPr>
          <a:xfrm>
            <a:off x="777824" y="7866430"/>
            <a:ext cx="4788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Ouvidorias Seccionais CAS – Campos Acadêmico do Sertão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84AB740E-2733-63B8-4563-68DF12A5ED6A}"/>
              </a:ext>
            </a:extLst>
          </p:cNvPr>
          <p:cNvSpPr txBox="1"/>
          <p:nvPr/>
        </p:nvSpPr>
        <p:spPr>
          <a:xfrm>
            <a:off x="222422" y="8280368"/>
            <a:ext cx="6474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Encontre maiores informações sobre as Ouvidorias Seccionais no portal da Ouvidoria-Geral UFPE!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www.ufpe.br/ouvidoriageral</a:t>
            </a:r>
          </a:p>
        </p:txBody>
      </p:sp>
    </p:spTree>
    <p:extLst>
      <p:ext uri="{BB962C8B-B14F-4D97-AF65-F5344CB8AC3E}">
        <p14:creationId xmlns:p14="http://schemas.microsoft.com/office/powerpoint/2010/main" val="266797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43BE842-61CE-6E09-A1BE-0CE9CB379995}"/>
              </a:ext>
            </a:extLst>
          </p:cNvPr>
          <p:cNvGrpSpPr/>
          <p:nvPr/>
        </p:nvGrpSpPr>
        <p:grpSpPr>
          <a:xfrm>
            <a:off x="5123160" y="7229361"/>
            <a:ext cx="782612" cy="945670"/>
            <a:chOff x="4846417" y="5622400"/>
            <a:chExt cx="1461828" cy="1859268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35A932CF-D955-B03D-9150-FF0D1E2ACDF0}"/>
                </a:ext>
              </a:extLst>
            </p:cNvPr>
            <p:cNvSpPr/>
            <p:nvPr/>
          </p:nvSpPr>
          <p:spPr>
            <a:xfrm>
              <a:off x="4846417" y="5622400"/>
              <a:ext cx="1440000" cy="1440000"/>
            </a:xfrm>
            <a:prstGeom prst="ellipse">
              <a:avLst/>
            </a:prstGeom>
            <a:noFill/>
            <a:ln w="57150">
              <a:solidFill>
                <a:srgbClr val="3F6C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F3F0407A-D686-B72F-3044-3ACD120EB827}"/>
                </a:ext>
              </a:extLst>
            </p:cNvPr>
            <p:cNvSpPr/>
            <p:nvPr/>
          </p:nvSpPr>
          <p:spPr>
            <a:xfrm>
              <a:off x="5048245" y="5774800"/>
              <a:ext cx="720000" cy="720000"/>
            </a:xfrm>
            <a:prstGeom prst="ellipse">
              <a:avLst/>
            </a:prstGeom>
            <a:noFill/>
            <a:ln w="57150">
              <a:solidFill>
                <a:srgbClr val="FEAF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23E362DC-2AED-7B01-2DD1-82097DE9FB70}"/>
                </a:ext>
              </a:extLst>
            </p:cNvPr>
            <p:cNvSpPr/>
            <p:nvPr/>
          </p:nvSpPr>
          <p:spPr>
            <a:xfrm>
              <a:off x="5138245" y="5861297"/>
              <a:ext cx="540000" cy="540000"/>
            </a:xfrm>
            <a:prstGeom prst="ellipse">
              <a:avLst/>
            </a:prstGeom>
            <a:noFill/>
            <a:ln w="57150">
              <a:solidFill>
                <a:srgbClr val="FFC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6D9DE72F-5DD8-69A5-9F3B-3EDE359FC4E0}"/>
                </a:ext>
              </a:extLst>
            </p:cNvPr>
            <p:cNvSpPr/>
            <p:nvPr/>
          </p:nvSpPr>
          <p:spPr>
            <a:xfrm>
              <a:off x="5228245" y="5947792"/>
              <a:ext cx="360000" cy="360000"/>
            </a:xfrm>
            <a:prstGeom prst="ellipse">
              <a:avLst/>
            </a:prstGeom>
            <a:noFill/>
            <a:ln w="57150">
              <a:solidFill>
                <a:srgbClr val="9EA6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Triângulo isósceles 19">
              <a:hlinkClick r:id="rId2"/>
              <a:extLst>
                <a:ext uri="{FF2B5EF4-FFF2-40B4-BE49-F238E27FC236}">
                  <a16:creationId xmlns:a16="http://schemas.microsoft.com/office/drawing/2014/main" id="{F2DF0436-BA73-3BC5-ED44-17B073006AF5}"/>
                </a:ext>
              </a:extLst>
            </p:cNvPr>
            <p:cNvSpPr/>
            <p:nvPr/>
          </p:nvSpPr>
          <p:spPr>
            <a:xfrm rot="19651854">
              <a:off x="5228245" y="6052712"/>
              <a:ext cx="1080000" cy="1260000"/>
            </a:xfrm>
            <a:custGeom>
              <a:avLst/>
              <a:gdLst>
                <a:gd name="connsiteX0" fmla="*/ 0 w 1080000"/>
                <a:gd name="connsiteY0" fmla="*/ 1260000 h 1260000"/>
                <a:gd name="connsiteX1" fmla="*/ 540000 w 1080000"/>
                <a:gd name="connsiteY1" fmla="*/ 0 h 1260000"/>
                <a:gd name="connsiteX2" fmla="*/ 1080000 w 1080000"/>
                <a:gd name="connsiteY2" fmla="*/ 1260000 h 1260000"/>
                <a:gd name="connsiteX3" fmla="*/ 0 w 1080000"/>
                <a:gd name="connsiteY3" fmla="*/ 1260000 h 1260000"/>
                <a:gd name="connsiteX0" fmla="*/ 0 w 1080000"/>
                <a:gd name="connsiteY0" fmla="*/ 1260000 h 1260000"/>
                <a:gd name="connsiteX1" fmla="*/ 540000 w 1080000"/>
                <a:gd name="connsiteY1" fmla="*/ 0 h 1260000"/>
                <a:gd name="connsiteX2" fmla="*/ 1080000 w 1080000"/>
                <a:gd name="connsiteY2" fmla="*/ 1260000 h 1260000"/>
                <a:gd name="connsiteX3" fmla="*/ 518984 w 1080000"/>
                <a:gd name="connsiteY3" fmla="*/ 1251697 h 1260000"/>
                <a:gd name="connsiteX4" fmla="*/ 0 w 1080000"/>
                <a:gd name="connsiteY4" fmla="*/ 1260000 h 1260000"/>
                <a:gd name="connsiteX0" fmla="*/ 0 w 1080000"/>
                <a:gd name="connsiteY0" fmla="*/ 1260000 h 1260000"/>
                <a:gd name="connsiteX1" fmla="*/ 540000 w 1080000"/>
                <a:gd name="connsiteY1" fmla="*/ 0 h 1260000"/>
                <a:gd name="connsiteX2" fmla="*/ 1080000 w 1080000"/>
                <a:gd name="connsiteY2" fmla="*/ 1260000 h 1260000"/>
                <a:gd name="connsiteX3" fmla="*/ 531341 w 1080000"/>
                <a:gd name="connsiteY3" fmla="*/ 955135 h 1260000"/>
                <a:gd name="connsiteX4" fmla="*/ 0 w 1080000"/>
                <a:gd name="connsiteY4" fmla="*/ 1260000 h 12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00" h="1260000">
                  <a:moveTo>
                    <a:pt x="0" y="1260000"/>
                  </a:moveTo>
                  <a:lnTo>
                    <a:pt x="540000" y="0"/>
                  </a:lnTo>
                  <a:lnTo>
                    <a:pt x="1080000" y="1260000"/>
                  </a:lnTo>
                  <a:lnTo>
                    <a:pt x="531341" y="955135"/>
                  </a:lnTo>
                  <a:lnTo>
                    <a:pt x="0" y="1260000"/>
                  </a:lnTo>
                  <a:close/>
                </a:path>
              </a:pathLst>
            </a:custGeom>
            <a:solidFill>
              <a:srgbClr val="EB7A3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384745F7-F9F8-2002-00D2-D53203B6721B}"/>
                </a:ext>
              </a:extLst>
            </p:cNvPr>
            <p:cNvSpPr/>
            <p:nvPr/>
          </p:nvSpPr>
          <p:spPr>
            <a:xfrm rot="19382882">
              <a:off x="5912481" y="6804851"/>
              <a:ext cx="345384" cy="676817"/>
            </a:xfrm>
            <a:prstGeom prst="rect">
              <a:avLst/>
            </a:prstGeom>
            <a:solidFill>
              <a:srgbClr val="EB7A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D201EDC3-FF34-E02D-78D5-1CCF15CC11A5}"/>
              </a:ext>
            </a:extLst>
          </p:cNvPr>
          <p:cNvSpPr/>
          <p:nvPr/>
        </p:nvSpPr>
        <p:spPr>
          <a:xfrm>
            <a:off x="0" y="8230359"/>
            <a:ext cx="6858000" cy="913641"/>
          </a:xfrm>
          <a:prstGeom prst="rect">
            <a:avLst/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2D9C407-09DB-6BDC-218A-B4D56DDBA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0" y="213344"/>
            <a:ext cx="2780271" cy="18535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F23A64A-CA7C-ACF1-5C1C-50C4770579FD}"/>
              </a:ext>
            </a:extLst>
          </p:cNvPr>
          <p:cNvSpPr/>
          <p:nvPr/>
        </p:nvSpPr>
        <p:spPr>
          <a:xfrm>
            <a:off x="2527845" y="545009"/>
            <a:ext cx="422005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Gostaria de contribuir com o nosso trabalho?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3A5D433-D7E6-1873-2DE5-306E46F26F57}"/>
              </a:ext>
            </a:extLst>
          </p:cNvPr>
          <p:cNvSpPr/>
          <p:nvPr/>
        </p:nvSpPr>
        <p:spPr>
          <a:xfrm>
            <a:off x="272859" y="2373160"/>
            <a:ext cx="31987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dirty="0">
                <a:ln w="0"/>
                <a:solidFill>
                  <a:srgbClr val="064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Queremos saber sua opinião sobre: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5448895-75C4-D01A-0A4A-1EEE276EA59E}"/>
              </a:ext>
            </a:extLst>
          </p:cNvPr>
          <p:cNvSpPr/>
          <p:nvPr/>
        </p:nvSpPr>
        <p:spPr>
          <a:xfrm>
            <a:off x="617838" y="3051619"/>
            <a:ext cx="2903153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Nosso Atendimento;</a:t>
            </a:r>
            <a:b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Nossa Cordialidade;</a:t>
            </a:r>
            <a:b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Tempo da Resposta;</a:t>
            </a:r>
            <a:b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Qualidade do Tratamento de sua demanda;</a:t>
            </a:r>
            <a:endParaRPr lang="pt-BR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Qualidade da </a:t>
            </a:r>
            <a:r>
              <a:rPr lang="pt-B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interlocu</a:t>
            </a:r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ção.</a:t>
            </a:r>
            <a:endParaRPr lang="pt-B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5CF14DD-ABFA-8134-9B70-089C4127BEB7}"/>
              </a:ext>
            </a:extLst>
          </p:cNvPr>
          <p:cNvSpPr txBox="1"/>
          <p:nvPr/>
        </p:nvSpPr>
        <p:spPr>
          <a:xfrm>
            <a:off x="322287" y="2999020"/>
            <a:ext cx="43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C00000"/>
                </a:solidFill>
                <a:sym typeface="Wingdings" panose="05000000000000000000" pitchFamily="2" charset="2"/>
              </a:rPr>
              <a:t>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D91AB41-20BD-C2A7-F078-14D5F6040CFC}"/>
              </a:ext>
            </a:extLst>
          </p:cNvPr>
          <p:cNvSpPr/>
          <p:nvPr/>
        </p:nvSpPr>
        <p:spPr>
          <a:xfrm>
            <a:off x="255514" y="8387014"/>
            <a:ext cx="643209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b="0" cap="none" spc="0" dirty="0">
                <a:ln w="0"/>
                <a:solidFill>
                  <a:srgbClr val="064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Utilize o link de pesquisa de satisfação que se encontra em nosso site!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8157D0-1CF0-11BD-22E6-C64DC5A4CFD7}"/>
              </a:ext>
            </a:extLst>
          </p:cNvPr>
          <p:cNvSpPr txBox="1"/>
          <p:nvPr/>
        </p:nvSpPr>
        <p:spPr>
          <a:xfrm>
            <a:off x="322286" y="3246890"/>
            <a:ext cx="43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C00000"/>
                </a:solidFill>
                <a:sym typeface="Wingdings" panose="05000000000000000000" pitchFamily="2" charset="2"/>
              </a:rPr>
              <a:t>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9991CF-8343-9C24-37AD-33068B936774}"/>
              </a:ext>
            </a:extLst>
          </p:cNvPr>
          <p:cNvSpPr txBox="1"/>
          <p:nvPr/>
        </p:nvSpPr>
        <p:spPr>
          <a:xfrm>
            <a:off x="322286" y="3470770"/>
            <a:ext cx="43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C00000"/>
                </a:solidFill>
                <a:sym typeface="Wingdings" panose="05000000000000000000" pitchFamily="2" charset="2"/>
              </a:rPr>
              <a:t>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5F58999-C097-FFF9-7B09-25891287F410}"/>
              </a:ext>
            </a:extLst>
          </p:cNvPr>
          <p:cNvSpPr txBox="1"/>
          <p:nvPr/>
        </p:nvSpPr>
        <p:spPr>
          <a:xfrm>
            <a:off x="315094" y="3708555"/>
            <a:ext cx="43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C00000"/>
                </a:solidFill>
                <a:sym typeface="Wingdings" panose="05000000000000000000" pitchFamily="2" charset="2"/>
              </a:rPr>
              <a:t>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66F5995-78E2-0CEA-C4E2-FC2C54AE254B}"/>
              </a:ext>
            </a:extLst>
          </p:cNvPr>
          <p:cNvSpPr txBox="1"/>
          <p:nvPr/>
        </p:nvSpPr>
        <p:spPr>
          <a:xfrm>
            <a:off x="327450" y="4215106"/>
            <a:ext cx="43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C00000"/>
                </a:solidFill>
                <a:sym typeface="Wingdings" panose="05000000000000000000" pitchFamily="2" charset="2"/>
              </a:rPr>
              <a:t>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7D0E776-142A-D0DD-8CCA-37B1B2661C79}"/>
              </a:ext>
            </a:extLst>
          </p:cNvPr>
          <p:cNvSpPr/>
          <p:nvPr/>
        </p:nvSpPr>
        <p:spPr>
          <a:xfrm>
            <a:off x="3471563" y="3859956"/>
            <a:ext cx="31987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dirty="0">
                <a:ln w="0"/>
                <a:solidFill>
                  <a:srgbClr val="064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Para mais informações</a:t>
            </a:r>
          </a:p>
          <a:p>
            <a:pPr algn="ctr"/>
            <a:r>
              <a:rPr lang="pt-BR" dirty="0">
                <a:ln w="0"/>
                <a:solidFill>
                  <a:srgbClr val="064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Acesse nossa faq!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139A605B-64A0-3EA7-448C-BA96191E939A}"/>
              </a:ext>
            </a:extLst>
          </p:cNvPr>
          <p:cNvGrpSpPr/>
          <p:nvPr/>
        </p:nvGrpSpPr>
        <p:grpSpPr>
          <a:xfrm>
            <a:off x="3616657" y="1994384"/>
            <a:ext cx="2919055" cy="1714170"/>
            <a:chOff x="3964458" y="2277937"/>
            <a:chExt cx="2275704" cy="1410468"/>
          </a:xfrm>
        </p:grpSpPr>
        <p:sp>
          <p:nvSpPr>
            <p:cNvPr id="23" name="Balão de Fala: Retângulo com Cantos Arredondados 22">
              <a:extLst>
                <a:ext uri="{FF2B5EF4-FFF2-40B4-BE49-F238E27FC236}">
                  <a16:creationId xmlns:a16="http://schemas.microsoft.com/office/drawing/2014/main" id="{4F6E88B7-CAE6-D46C-73FC-45C2A9E90E8D}"/>
                </a:ext>
              </a:extLst>
            </p:cNvPr>
            <p:cNvSpPr/>
            <p:nvPr/>
          </p:nvSpPr>
          <p:spPr>
            <a:xfrm>
              <a:off x="3964458" y="2742062"/>
              <a:ext cx="792893" cy="550565"/>
            </a:xfrm>
            <a:prstGeom prst="wedgeRoundRectCallou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Balão de Fala: Retângulo com Cantos Arredondados 23">
              <a:extLst>
                <a:ext uri="{FF2B5EF4-FFF2-40B4-BE49-F238E27FC236}">
                  <a16:creationId xmlns:a16="http://schemas.microsoft.com/office/drawing/2014/main" id="{7B275B41-5795-605C-8A0D-03B349E2AC1F}"/>
                </a:ext>
              </a:extLst>
            </p:cNvPr>
            <p:cNvSpPr/>
            <p:nvPr/>
          </p:nvSpPr>
          <p:spPr>
            <a:xfrm>
              <a:off x="4267866" y="2277937"/>
              <a:ext cx="829296" cy="562528"/>
            </a:xfrm>
            <a:prstGeom prst="wedgeRoundRectCallout">
              <a:avLst>
                <a:gd name="adj1" fmla="val -38988"/>
                <a:gd name="adj2" fmla="val 84521"/>
                <a:gd name="adj3" fmla="val 16667"/>
              </a:avLst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Balão de Fala: Retângulo com Cantos Arredondados 24">
              <a:extLst>
                <a:ext uri="{FF2B5EF4-FFF2-40B4-BE49-F238E27FC236}">
                  <a16:creationId xmlns:a16="http://schemas.microsoft.com/office/drawing/2014/main" id="{78AD29B4-0DC6-9C3F-2FF2-A2C7DAFC7AF2}"/>
                </a:ext>
              </a:extLst>
            </p:cNvPr>
            <p:cNvSpPr/>
            <p:nvPr/>
          </p:nvSpPr>
          <p:spPr>
            <a:xfrm>
              <a:off x="4461474" y="3044257"/>
              <a:ext cx="630194" cy="644148"/>
            </a:xfrm>
            <a:prstGeom prst="wedgeRoundRectCallou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Balão de Fala: Oval 25">
              <a:hlinkClick r:id="rId4"/>
              <a:extLst>
                <a:ext uri="{FF2B5EF4-FFF2-40B4-BE49-F238E27FC236}">
                  <a16:creationId xmlns:a16="http://schemas.microsoft.com/office/drawing/2014/main" id="{FEE2327F-EBCE-CAEE-9A8A-AB411D03F782}"/>
                </a:ext>
              </a:extLst>
            </p:cNvPr>
            <p:cNvSpPr/>
            <p:nvPr/>
          </p:nvSpPr>
          <p:spPr>
            <a:xfrm>
              <a:off x="4536056" y="2414834"/>
              <a:ext cx="1704106" cy="954107"/>
            </a:xfrm>
            <a:prstGeom prst="wedgeEllipseCallout">
              <a:avLst>
                <a:gd name="adj1" fmla="val 11072"/>
                <a:gd name="adj2" fmla="val 6768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A0BF77BE-7D13-368D-40A9-6AC63DC0588C}"/>
                </a:ext>
              </a:extLst>
            </p:cNvPr>
            <p:cNvSpPr txBox="1"/>
            <p:nvPr/>
          </p:nvSpPr>
          <p:spPr>
            <a:xfrm>
              <a:off x="4923183" y="2628445"/>
              <a:ext cx="1041625" cy="58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b="1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Malgun Gothic Semilight" panose="020B0502040204020203" pitchFamily="34" charset="-128"/>
                </a:rPr>
                <a:t>FAQ</a:t>
              </a:r>
            </a:p>
          </p:txBody>
        </p:sp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3C012F58-C352-B21A-9C80-41F74523D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75" y="4784115"/>
            <a:ext cx="4657185" cy="310478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0A46474-354C-9DB9-D7BE-B140E0BD29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18" y="4949738"/>
            <a:ext cx="2224296" cy="222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50246278-966E-9613-1E54-9FF26AC00890}"/>
              </a:ext>
            </a:extLst>
          </p:cNvPr>
          <p:cNvSpPr/>
          <p:nvPr/>
        </p:nvSpPr>
        <p:spPr>
          <a:xfrm>
            <a:off x="0" y="8230359"/>
            <a:ext cx="6858000" cy="913641"/>
          </a:xfrm>
          <a:prstGeom prst="rect">
            <a:avLst/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B18DFAD-FD92-454A-141F-01B5ECB190E9}"/>
              </a:ext>
            </a:extLst>
          </p:cNvPr>
          <p:cNvSpPr/>
          <p:nvPr/>
        </p:nvSpPr>
        <p:spPr>
          <a:xfrm>
            <a:off x="92066" y="539232"/>
            <a:ext cx="6673868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400" b="0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Fale com a </a:t>
            </a:r>
            <a:r>
              <a:rPr lang="pt-BR" sz="3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Ouvidoria!</a:t>
            </a:r>
            <a:endParaRPr lang="pt-BR" sz="3400" b="0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MON MILK Bold" panose="00000800000000000000" pitchFamily="50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91E26E-7A0F-C10D-B289-984A115A11FA}"/>
              </a:ext>
            </a:extLst>
          </p:cNvPr>
          <p:cNvSpPr txBox="1"/>
          <p:nvPr/>
        </p:nvSpPr>
        <p:spPr>
          <a:xfrm>
            <a:off x="444843" y="1285103"/>
            <a:ext cx="5943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Criada em 2012, a Ouvidoria Geral da UFPE se constitui em espaço de acolhida e escuta de Manifestações (sugestão, solicitação, reclamação, denúncia, elogio) por parte da população, garantindo a participação social como exercício de cidadania. Além disso, é setor importante na qualificação do serviço público.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A6602AD-48D6-2F13-2070-2BF601F08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265790"/>
              </p:ext>
            </p:extLst>
          </p:nvPr>
        </p:nvGraphicFramePr>
        <p:xfrm>
          <a:off x="790833" y="2994517"/>
          <a:ext cx="5276334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3125">
                  <a:extLst>
                    <a:ext uri="{9D8B030D-6E8A-4147-A177-3AD203B41FA5}">
                      <a16:colId xmlns:a16="http://schemas.microsoft.com/office/drawing/2014/main" val="3124340815"/>
                    </a:ext>
                  </a:extLst>
                </a:gridCol>
                <a:gridCol w="2683209">
                  <a:extLst>
                    <a:ext uri="{9D8B030D-6E8A-4147-A177-3AD203B41FA5}">
                      <a16:colId xmlns:a16="http://schemas.microsoft.com/office/drawing/2014/main" val="3315952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O Que a Ouvidoria FAZ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O que a Ouvidoria NÃO FAZ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09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Podemos orientar 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como você pode registrar sua manifestação.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Fazemos a mediação 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entre o demandante e o setor responsável pela demanda registrada.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Nós recebemos, analisamos, tratamos e encaminhamos 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sua manifestação para o setor responsável pela demanda na UFPE.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Tratamos as denúncias encaminhando-as para apuração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, com toda a proteção de sua identidade (como previsto em lei).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Com o seu apoio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, buscamos a melhoria dos serviços prestados pela Instituição.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Acompanhamos os prazos e a qualidade 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das resposta das demandas registrada por VOCÊ!</a:t>
                      </a:r>
                    </a:p>
                  </a:txBody>
                  <a:tcPr>
                    <a:solidFill>
                      <a:srgbClr val="FFC8C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Não apura as denúncias 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recebidas.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Não atuamos 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como uma instância recursal.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Não investigamos ou punimos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, pois há áreas competentes para isso na UFPE.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Não respondemos por outros setores. 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A nossa Instituição possui departamentos responsáveis por responder determinadas demandas (demandas específicas) estando assim, aptos à responder ou fornecer informações pelo seus próprios canais.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Não detemos poder de coerção 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para exigir, modificar, mudar, anular ou revogar atos admirativos.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Não impomos prazos </a:t>
                      </a:r>
                      <a:r>
                        <a:rPr lang="pt-BR" sz="1200" dirty="0">
                          <a:solidFill>
                            <a:srgbClr val="7D0000"/>
                          </a:solidFill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além dos previstos na legislação atual.</a:t>
                      </a:r>
                    </a:p>
                  </a:txBody>
                  <a:tcPr>
                    <a:solidFill>
                      <a:srgbClr val="FF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647697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BE19CF7F-1F73-FE0A-A22F-506508166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4" y="2515322"/>
            <a:ext cx="1032819" cy="15492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266D8B8-9E28-3597-662A-0ECA581E7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9422" y="2381177"/>
            <a:ext cx="1066511" cy="1599768"/>
          </a:xfrm>
          <a:prstGeom prst="rect">
            <a:avLst/>
          </a:prstGeom>
        </p:spPr>
      </p:pic>
      <p:sp>
        <p:nvSpPr>
          <p:cNvPr id="9" name="Balão de Fala: Retângulo com Cantos Arredondados 8">
            <a:extLst>
              <a:ext uri="{FF2B5EF4-FFF2-40B4-BE49-F238E27FC236}">
                <a16:creationId xmlns:a16="http://schemas.microsoft.com/office/drawing/2014/main" id="{310F73AD-DEB1-C7E8-2A36-2BD475635B95}"/>
              </a:ext>
            </a:extLst>
          </p:cNvPr>
          <p:cNvSpPr/>
          <p:nvPr/>
        </p:nvSpPr>
        <p:spPr>
          <a:xfrm>
            <a:off x="2718487" y="3037937"/>
            <a:ext cx="432487" cy="252000"/>
          </a:xfrm>
          <a:prstGeom prst="wedgeRoundRectCallo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0B987B3C-3B7C-7A91-5669-687A66C5E45F}"/>
              </a:ext>
            </a:extLst>
          </p:cNvPr>
          <p:cNvSpPr/>
          <p:nvPr/>
        </p:nvSpPr>
        <p:spPr>
          <a:xfrm>
            <a:off x="5126121" y="3037937"/>
            <a:ext cx="768052" cy="252000"/>
          </a:xfrm>
          <a:prstGeom prst="wedgeRoundRectCallou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57C47E2-3208-2320-643D-5E7DB09E28FC}"/>
              </a:ext>
            </a:extLst>
          </p:cNvPr>
          <p:cNvSpPr txBox="1"/>
          <p:nvPr/>
        </p:nvSpPr>
        <p:spPr>
          <a:xfrm>
            <a:off x="2685151" y="2994517"/>
            <a:ext cx="576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FAZ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800ADFF-CCBA-0DBE-851B-96F333998B62}"/>
              </a:ext>
            </a:extLst>
          </p:cNvPr>
          <p:cNvSpPr txBox="1"/>
          <p:nvPr/>
        </p:nvSpPr>
        <p:spPr>
          <a:xfrm>
            <a:off x="5060676" y="2998527"/>
            <a:ext cx="895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Não FAZ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FA1752E-48F4-B8DB-8A53-63604B31DADD}"/>
              </a:ext>
            </a:extLst>
          </p:cNvPr>
          <p:cNvSpPr txBox="1"/>
          <p:nvPr/>
        </p:nvSpPr>
        <p:spPr>
          <a:xfrm>
            <a:off x="679625" y="8372308"/>
            <a:ext cx="521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Todos os contatos dos setores da UFPE podem ser encontrados no </a:t>
            </a:r>
            <a:r>
              <a:rPr lang="pt-BR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Portal da Instituição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497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F9357-EC62-9CF9-48CA-B911A359A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BE01363B-2425-A38A-3E54-4543F118922F}"/>
              </a:ext>
            </a:extLst>
          </p:cNvPr>
          <p:cNvSpPr/>
          <p:nvPr/>
        </p:nvSpPr>
        <p:spPr>
          <a:xfrm>
            <a:off x="0" y="8230359"/>
            <a:ext cx="6858000" cy="913641"/>
          </a:xfrm>
          <a:prstGeom prst="rect">
            <a:avLst/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CB896F3-0782-05E2-546E-1870A9482B09}"/>
              </a:ext>
            </a:extLst>
          </p:cNvPr>
          <p:cNvSpPr/>
          <p:nvPr/>
        </p:nvSpPr>
        <p:spPr>
          <a:xfrm>
            <a:off x="0" y="2"/>
            <a:ext cx="6858000" cy="1515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EA949B5-4633-F154-5B6B-342AE2C0FCF3}"/>
              </a:ext>
            </a:extLst>
          </p:cNvPr>
          <p:cNvSpPr/>
          <p:nvPr/>
        </p:nvSpPr>
        <p:spPr>
          <a:xfrm>
            <a:off x="1387787" y="342325"/>
            <a:ext cx="54702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rgbClr val="FFA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Que tipos de manifestações a ouvidoria recebe? </a:t>
            </a:r>
            <a:r>
              <a:rPr lang="pt-BR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" panose="00000500000000000000" pitchFamily="50" charset="0"/>
              </a:rPr>
              <a:t>Parte I</a:t>
            </a:r>
          </a:p>
        </p:txBody>
      </p:sp>
      <p:pic>
        <p:nvPicPr>
          <p:cNvPr id="1026" name="Picture 2" descr="221.400+ Megafone fotos de stock, imagens e fotos royalty-free - iStock">
            <a:extLst>
              <a:ext uri="{FF2B5EF4-FFF2-40B4-BE49-F238E27FC236}">
                <a16:creationId xmlns:a16="http://schemas.microsoft.com/office/drawing/2014/main" id="{5C3AE849-2BFC-2ED4-207F-1EA3CEE14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604" r="40900"/>
          <a:stretch>
            <a:fillRect/>
          </a:stretch>
        </p:blipFill>
        <p:spPr bwMode="auto">
          <a:xfrm>
            <a:off x="203018" y="175525"/>
            <a:ext cx="1184769" cy="11645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D57DC259-890F-57A0-9504-E2372360A551}"/>
              </a:ext>
            </a:extLst>
          </p:cNvPr>
          <p:cNvSpPr txBox="1"/>
          <p:nvPr/>
        </p:nvSpPr>
        <p:spPr>
          <a:xfrm>
            <a:off x="1387787" y="8378380"/>
            <a:ext cx="521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Plataforma Fala.BR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é o canal oficial para o registro de manifestações!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98666B27-0040-ABEB-3506-D922F57CE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152790"/>
              </p:ext>
            </p:extLst>
          </p:nvPr>
        </p:nvGraphicFramePr>
        <p:xfrm>
          <a:off x="1136598" y="2054657"/>
          <a:ext cx="5355641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5641">
                  <a:extLst>
                    <a:ext uri="{9D8B030D-6E8A-4147-A177-3AD203B41FA5}">
                      <a16:colId xmlns:a16="http://schemas.microsoft.com/office/drawing/2014/main" val="1144144033"/>
                    </a:ext>
                  </a:extLst>
                </a:gridCol>
              </a:tblGrid>
              <a:tr h="201337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Reclamação:</a:t>
                      </a:r>
                      <a:r>
                        <a:rPr lang="pt-BR" sz="1200" b="0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 </a:t>
                      </a:r>
                      <a:endParaRPr lang="pt-BR" sz="1200" dirty="0">
                        <a:solidFill>
                          <a:schemeClr val="bg1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798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Demonstrar sua insatisfação relativa à prestação de serviço público e à conduta de agentes públicos na prestação e na fiscalização desse serviço. </a:t>
                      </a:r>
                      <a:endParaRPr lang="pt-BR" sz="1200" dirty="0">
                        <a:solidFill>
                          <a:srgbClr val="7D0000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FF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512332"/>
                  </a:ext>
                </a:extLst>
              </a:tr>
              <a:tr h="175211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Elogio:</a:t>
                      </a:r>
                      <a:endParaRPr lang="pt-BR" sz="1200" dirty="0">
                        <a:solidFill>
                          <a:schemeClr val="bg1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771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Demonstrar reconhecimento ou satisfação sobre o serviço público oferecido ou o atendimento recebido. </a:t>
                      </a:r>
                      <a:endParaRPr lang="pt-BR" sz="1200" dirty="0">
                        <a:solidFill>
                          <a:srgbClr val="7D0000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FF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363946"/>
                  </a:ext>
                </a:extLst>
              </a:tr>
              <a:tr h="201337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Solicitação:</a:t>
                      </a:r>
                      <a:r>
                        <a:rPr lang="pt-BR" sz="1200" b="0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 </a:t>
                      </a:r>
                      <a:endParaRPr lang="pt-BR" sz="1200" dirty="0">
                        <a:solidFill>
                          <a:schemeClr val="bg1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21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Pedir a adoção de providências por parte dos órgãos e das entidades da administração pública federal.</a:t>
                      </a:r>
                      <a:endParaRPr lang="pt-BR" sz="1200" dirty="0">
                        <a:solidFill>
                          <a:srgbClr val="7D0000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FF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223114"/>
                  </a:ext>
                </a:extLst>
              </a:tr>
              <a:tr h="201337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Sugestão:</a:t>
                      </a:r>
                      <a:r>
                        <a:rPr lang="pt-BR" sz="1200" b="0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 </a:t>
                      </a:r>
                      <a:endParaRPr lang="pt-BR" sz="1200" dirty="0">
                        <a:solidFill>
                          <a:schemeClr val="bg1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85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Registrar ideia ou proposta de melhoria de atendimento de serviços públicos prestados por órgãos e entidades da administração pública federal.</a:t>
                      </a:r>
                      <a:endParaRPr lang="pt-BR" sz="1200" dirty="0">
                        <a:solidFill>
                          <a:srgbClr val="7D0000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FF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095191"/>
                  </a:ext>
                </a:extLst>
              </a:tr>
              <a:tr h="175211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Denúncia:</a:t>
                      </a:r>
                      <a:r>
                        <a:rPr lang="pt-BR" sz="1200" b="0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 </a:t>
                      </a:r>
                      <a:endParaRPr lang="pt-BR" sz="1200" dirty="0">
                        <a:solidFill>
                          <a:schemeClr val="bg1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949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Comunicar a ocorrência de ato ilícito, a prática de irregularidade por agentes públicos ou de ilícito cuja solução dependa da atuação dos órgãos apuratórios competentes.</a:t>
                      </a:r>
                      <a:endParaRPr lang="pt-BR" sz="1200" dirty="0">
                        <a:solidFill>
                          <a:srgbClr val="7D0000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FF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742484"/>
                  </a:ext>
                </a:extLst>
              </a:tr>
              <a:tr h="162148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Simplifique:</a:t>
                      </a:r>
                      <a:r>
                        <a:rPr lang="pt-BR" sz="1200" b="0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 </a:t>
                      </a:r>
                      <a:endParaRPr lang="pt-BR" sz="1200" dirty="0">
                        <a:solidFill>
                          <a:schemeClr val="bg1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988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Disponível somente para entes federais. Visa encaminhar proposta de solução para simplificação da prestação de determinado serviço público (precário, obsoleto, burocrático ou ineficiente).</a:t>
                      </a:r>
                      <a:endParaRPr lang="pt-BR" sz="1200" dirty="0">
                        <a:solidFill>
                          <a:srgbClr val="7D0000"/>
                        </a:solidFill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FF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029605"/>
                  </a:ext>
                </a:extLst>
              </a:tr>
              <a:tr h="192628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kern="120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Acesso</a:t>
                      </a:r>
                      <a:r>
                        <a:rPr lang="pt-BR" sz="1200" b="1" i="0" kern="1200" baseline="0" dirty="0">
                          <a:solidFill>
                            <a:schemeClr val="bg1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 à Informação</a:t>
                      </a:r>
                      <a:endParaRPr lang="pt-BR" sz="1200" b="1" i="0" kern="1200" dirty="0">
                        <a:solidFill>
                          <a:schemeClr val="bg1"/>
                        </a:solidFill>
                        <a:effectLst/>
                        <a:latin typeface="Malgun Gothic Semilight" panose="020B0502040204020203" pitchFamily="34" charset="-128"/>
                        <a:ea typeface="Malgun Gothic Semilight" panose="020B0502040204020203" pitchFamily="34" charset="-128"/>
                        <a:cs typeface="Malgun Gothic Semilight" panose="020B0502040204020203" pitchFamily="34" charset="-128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06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Serviço de Informação ao Cidadão – SIC</a:t>
                      </a:r>
                      <a:r>
                        <a:rPr lang="pt-BR" sz="1200" b="0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. A Lei de Acesso à Informação (LAI), </a:t>
                      </a:r>
                      <a:r>
                        <a:rPr lang="pt-BR" sz="1200" b="0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  <a:hlinkClick r:id="rId4"/>
                        </a:rPr>
                        <a:t>Lei nº 12.527/2011</a:t>
                      </a:r>
                      <a:r>
                        <a:rPr lang="pt-BR" sz="1200" b="0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, regulamentada pelo </a:t>
                      </a:r>
                      <a:r>
                        <a:rPr lang="pt-BR" sz="1200" b="0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  <a:hlinkClick r:id="rId5"/>
                        </a:rPr>
                        <a:t>Decreto nº 7.724/2012</a:t>
                      </a:r>
                      <a:r>
                        <a:rPr lang="pt-BR" sz="1200" b="0" i="0" kern="1200" dirty="0">
                          <a:solidFill>
                            <a:srgbClr val="7D0000"/>
                          </a:solidFill>
                          <a:effectLst/>
                          <a:latin typeface="Malgun Gothic Semilight" panose="020B0502040204020203" pitchFamily="34" charset="-128"/>
                          <a:ea typeface="Malgun Gothic Semilight" panose="020B0502040204020203" pitchFamily="34" charset="-128"/>
                          <a:cs typeface="Malgun Gothic Semilight" panose="020B0502040204020203" pitchFamily="34" charset="-128"/>
                        </a:rPr>
                        <a:t>, garante ao cidadão o direito constitucional de acesso às informações públicas. </a:t>
                      </a:r>
                    </a:p>
                  </a:txBody>
                  <a:tcPr>
                    <a:solidFill>
                      <a:srgbClr val="FF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22989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7A116956-87D4-79DD-99DD-026E05DD17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8" y="7793132"/>
            <a:ext cx="1184769" cy="118476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2F28576-5AFF-BC88-7BEA-D4634F9946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44" b="64648"/>
          <a:stretch>
            <a:fillRect/>
          </a:stretch>
        </p:blipFill>
        <p:spPr>
          <a:xfrm>
            <a:off x="0" y="1812212"/>
            <a:ext cx="1136598" cy="109020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D08FB28-FDB3-9758-1694-BD2FD5C161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3" r="63144" b="37201"/>
          <a:stretch>
            <a:fillRect/>
          </a:stretch>
        </p:blipFill>
        <p:spPr>
          <a:xfrm>
            <a:off x="0" y="2920086"/>
            <a:ext cx="1136598" cy="81554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2225102-D061-81ED-7751-D2C240F7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7" t="62101" r="33485" b="6546"/>
          <a:stretch>
            <a:fillRect/>
          </a:stretch>
        </p:blipFill>
        <p:spPr>
          <a:xfrm>
            <a:off x="234219" y="3673736"/>
            <a:ext cx="914624" cy="9668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39AE917-12D5-E21F-3E97-97AF68D3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3" r="63144" b="9201"/>
          <a:stretch>
            <a:fillRect/>
          </a:stretch>
        </p:blipFill>
        <p:spPr>
          <a:xfrm>
            <a:off x="12245" y="4444975"/>
            <a:ext cx="1136598" cy="91364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73985DE-653E-B7BD-CE60-AE9B21C47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9" t="5725" r="37093" b="64648"/>
          <a:stretch>
            <a:fillRect/>
          </a:stretch>
        </p:blipFill>
        <p:spPr>
          <a:xfrm>
            <a:off x="110987" y="5282123"/>
            <a:ext cx="914624" cy="91364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2095B6-EC70-FC5E-A541-1F82EF824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6847" r="6238" b="64648"/>
          <a:stretch>
            <a:fillRect/>
          </a:stretch>
        </p:blipFill>
        <p:spPr>
          <a:xfrm>
            <a:off x="234219" y="6132624"/>
            <a:ext cx="840258" cy="87906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AF89095-5C96-5E73-6B4C-79AFAD7304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2" t="62563" r="6499" b="9405"/>
          <a:stretch>
            <a:fillRect/>
          </a:stretch>
        </p:blipFill>
        <p:spPr>
          <a:xfrm>
            <a:off x="154123" y="6969772"/>
            <a:ext cx="926981" cy="86447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236CE9A-EA54-E2B5-839E-2C8A51AEE19A}"/>
              </a:ext>
            </a:extLst>
          </p:cNvPr>
          <p:cNvSpPr txBox="1"/>
          <p:nvPr/>
        </p:nvSpPr>
        <p:spPr>
          <a:xfrm>
            <a:off x="360125" y="1708656"/>
            <a:ext cx="613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MON MILK Light" panose="00000400000000000000" pitchFamily="50" charset="0"/>
              </a:rPr>
              <a:t>tipOS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MON MILK Light" panose="00000400000000000000" pitchFamily="50" charset="0"/>
              </a:rPr>
              <a:t> de Manifestações:</a:t>
            </a:r>
          </a:p>
        </p:txBody>
      </p:sp>
    </p:spTree>
    <p:extLst>
      <p:ext uri="{BB962C8B-B14F-4D97-AF65-F5344CB8AC3E}">
        <p14:creationId xmlns:p14="http://schemas.microsoft.com/office/powerpoint/2010/main" val="1189662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C139A-2430-056C-8078-8279D6776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lão de Fala: Retângulo com Cantos Arredondados 2">
            <a:extLst>
              <a:ext uri="{FF2B5EF4-FFF2-40B4-BE49-F238E27FC236}">
                <a16:creationId xmlns:a16="http://schemas.microsoft.com/office/drawing/2014/main" id="{E5299D75-5651-B721-7AEF-D979210C497B}"/>
              </a:ext>
            </a:extLst>
          </p:cNvPr>
          <p:cNvSpPr/>
          <p:nvPr/>
        </p:nvSpPr>
        <p:spPr>
          <a:xfrm>
            <a:off x="3460767" y="6555950"/>
            <a:ext cx="2880000" cy="1440000"/>
          </a:xfrm>
          <a:prstGeom prst="wedgeRoundRectCallout">
            <a:avLst>
              <a:gd name="adj1" fmla="val 53393"/>
              <a:gd name="adj2" fmla="val 1574"/>
              <a:gd name="adj3" fmla="val 16667"/>
            </a:avLst>
          </a:prstGeom>
          <a:solidFill>
            <a:srgbClr val="064E5A"/>
          </a:solidFill>
          <a:ln w="19050">
            <a:solidFill>
              <a:srgbClr val="064E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Balão de Fala: Retângulo com Cantos Arredondados 11">
            <a:extLst>
              <a:ext uri="{FF2B5EF4-FFF2-40B4-BE49-F238E27FC236}">
                <a16:creationId xmlns:a16="http://schemas.microsoft.com/office/drawing/2014/main" id="{CF4F9A60-8A4B-9E3B-A63F-B48904022222}"/>
              </a:ext>
            </a:extLst>
          </p:cNvPr>
          <p:cNvSpPr/>
          <p:nvPr/>
        </p:nvSpPr>
        <p:spPr>
          <a:xfrm>
            <a:off x="580767" y="6533616"/>
            <a:ext cx="2880000" cy="1440000"/>
          </a:xfrm>
          <a:prstGeom prst="wedgeRoundRectCallout">
            <a:avLst>
              <a:gd name="adj1" fmla="val 57255"/>
              <a:gd name="adj2" fmla="val 14446"/>
              <a:gd name="adj3" fmla="val 16667"/>
            </a:avLst>
          </a:prstGeom>
          <a:solidFill>
            <a:srgbClr val="FF9696"/>
          </a:solidFill>
          <a:ln w="19050">
            <a:solidFill>
              <a:srgbClr val="FF96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E1EAE165-B7CE-6F2C-4A7F-3ADF65D1700C}"/>
              </a:ext>
            </a:extLst>
          </p:cNvPr>
          <p:cNvSpPr/>
          <p:nvPr/>
        </p:nvSpPr>
        <p:spPr>
          <a:xfrm>
            <a:off x="580767" y="5115950"/>
            <a:ext cx="2880000" cy="1440000"/>
          </a:xfrm>
          <a:prstGeom prst="wedgeRoundRectCallout">
            <a:avLst>
              <a:gd name="adj1" fmla="val -16113"/>
              <a:gd name="adj2" fmla="val 59068"/>
              <a:gd name="adj3" fmla="val 16667"/>
            </a:avLst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Balão de Fala: Retângulo com Cantos Arredondados 10">
            <a:extLst>
              <a:ext uri="{FF2B5EF4-FFF2-40B4-BE49-F238E27FC236}">
                <a16:creationId xmlns:a16="http://schemas.microsoft.com/office/drawing/2014/main" id="{8CAAAA64-9742-18D5-C227-51170B56AC60}"/>
              </a:ext>
            </a:extLst>
          </p:cNvPr>
          <p:cNvSpPr/>
          <p:nvPr/>
        </p:nvSpPr>
        <p:spPr>
          <a:xfrm>
            <a:off x="3448410" y="5115950"/>
            <a:ext cx="2880000" cy="1440000"/>
          </a:xfrm>
          <a:prstGeom prst="wedgeRoundRectCallout">
            <a:avLst>
              <a:gd name="adj1" fmla="val -58161"/>
              <a:gd name="adj2" fmla="val -21595"/>
              <a:gd name="adj3" fmla="val 16667"/>
            </a:avLst>
          </a:prstGeom>
          <a:solidFill>
            <a:srgbClr val="025C28"/>
          </a:solidFill>
          <a:ln w="19050">
            <a:solidFill>
              <a:srgbClr val="025C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id="{3F29B6F1-F064-2C63-79D7-A5F9FEC3EDEA}"/>
              </a:ext>
            </a:extLst>
          </p:cNvPr>
          <p:cNvSpPr/>
          <p:nvPr/>
        </p:nvSpPr>
        <p:spPr>
          <a:xfrm>
            <a:off x="3448410" y="3682566"/>
            <a:ext cx="2880000" cy="1440000"/>
          </a:xfrm>
          <a:prstGeom prst="wedgeRoundRectCallout">
            <a:avLst>
              <a:gd name="adj1" fmla="val 4910"/>
              <a:gd name="adj2" fmla="val 59926"/>
              <a:gd name="adj3" fmla="val 16667"/>
            </a:avLst>
          </a:prstGeom>
          <a:solidFill>
            <a:srgbClr val="FFA300"/>
          </a:solidFill>
          <a:ln w="19050">
            <a:solidFill>
              <a:srgbClr val="FFA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Balão de Fala: Retângulo com Cantos Arredondados 6">
            <a:extLst>
              <a:ext uri="{FF2B5EF4-FFF2-40B4-BE49-F238E27FC236}">
                <a16:creationId xmlns:a16="http://schemas.microsoft.com/office/drawing/2014/main" id="{D7DFA77B-12FD-09C2-F043-DE827BA47DD9}"/>
              </a:ext>
            </a:extLst>
          </p:cNvPr>
          <p:cNvSpPr/>
          <p:nvPr/>
        </p:nvSpPr>
        <p:spPr>
          <a:xfrm>
            <a:off x="580767" y="3682566"/>
            <a:ext cx="2880000" cy="1440000"/>
          </a:xfrm>
          <a:prstGeom prst="wedgeRoundRectCallout">
            <a:avLst>
              <a:gd name="adj1" fmla="val 55539"/>
              <a:gd name="adj2" fmla="val 24743"/>
              <a:gd name="adj3" fmla="val 16667"/>
            </a:avLst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B801C11-9200-FB77-DBEE-227E0FDA0B1A}"/>
              </a:ext>
            </a:extLst>
          </p:cNvPr>
          <p:cNvSpPr/>
          <p:nvPr/>
        </p:nvSpPr>
        <p:spPr>
          <a:xfrm>
            <a:off x="0" y="8230359"/>
            <a:ext cx="6858000" cy="913641"/>
          </a:xfrm>
          <a:prstGeom prst="rect">
            <a:avLst/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5AC1568-7C60-CFFA-5878-1B01CA6A7E06}"/>
              </a:ext>
            </a:extLst>
          </p:cNvPr>
          <p:cNvSpPr/>
          <p:nvPr/>
        </p:nvSpPr>
        <p:spPr>
          <a:xfrm>
            <a:off x="0" y="2"/>
            <a:ext cx="6858000" cy="1515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8FC4276-76C9-D759-6787-DCBB77BEF311}"/>
              </a:ext>
            </a:extLst>
          </p:cNvPr>
          <p:cNvSpPr/>
          <p:nvPr/>
        </p:nvSpPr>
        <p:spPr>
          <a:xfrm>
            <a:off x="1387787" y="342325"/>
            <a:ext cx="54702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rgbClr val="FFA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Que tipos de manifestações a ouvidoria recebe? </a:t>
            </a:r>
            <a:r>
              <a:rPr lang="pt-BR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" panose="00000500000000000000" pitchFamily="50" charset="0"/>
              </a:rPr>
              <a:t>Parte </a:t>
            </a:r>
            <a:r>
              <a:rPr lang="pt-BR" sz="24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" panose="00000500000000000000" pitchFamily="50" charset="0"/>
              </a:rPr>
              <a:t>iI</a:t>
            </a:r>
            <a:endParaRPr lang="pt-BR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MON MILK" panose="00000500000000000000" pitchFamily="50" charset="0"/>
            </a:endParaRPr>
          </a:p>
        </p:txBody>
      </p:sp>
      <p:pic>
        <p:nvPicPr>
          <p:cNvPr id="1026" name="Picture 2" descr="221.400+ Megafone fotos de stock, imagens e fotos royalty-free - iStock">
            <a:extLst>
              <a:ext uri="{FF2B5EF4-FFF2-40B4-BE49-F238E27FC236}">
                <a16:creationId xmlns:a16="http://schemas.microsoft.com/office/drawing/2014/main" id="{81C61695-5F4B-EB0B-D7C0-57185F999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604" r="40900"/>
          <a:stretch>
            <a:fillRect/>
          </a:stretch>
        </p:blipFill>
        <p:spPr bwMode="auto">
          <a:xfrm>
            <a:off x="203018" y="175525"/>
            <a:ext cx="1184769" cy="11645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173E2448-EFB5-83D9-03D0-C99B6D2FA131}"/>
              </a:ext>
            </a:extLst>
          </p:cNvPr>
          <p:cNvSpPr txBox="1"/>
          <p:nvPr/>
        </p:nvSpPr>
        <p:spPr>
          <a:xfrm>
            <a:off x="1387787" y="8378380"/>
            <a:ext cx="521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Plataforma Fala.BR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é o canal oficial para o registro de manifestações!</a:t>
            </a:r>
          </a:p>
        </p:txBody>
      </p:sp>
      <p:sp>
        <p:nvSpPr>
          <p:cNvPr id="4" name="Balão de Fala: Retângulo com Cantos Arredondados 3">
            <a:extLst>
              <a:ext uri="{FF2B5EF4-FFF2-40B4-BE49-F238E27FC236}">
                <a16:creationId xmlns:a16="http://schemas.microsoft.com/office/drawing/2014/main" id="{E065712D-DA3D-C9A2-0137-CDCF1E0E3A92}"/>
              </a:ext>
            </a:extLst>
          </p:cNvPr>
          <p:cNvSpPr/>
          <p:nvPr/>
        </p:nvSpPr>
        <p:spPr>
          <a:xfrm>
            <a:off x="3448410" y="2242566"/>
            <a:ext cx="2880000" cy="1440000"/>
          </a:xfrm>
          <a:prstGeom prst="wedgeRoundRectCallout">
            <a:avLst>
              <a:gd name="adj1" fmla="val -13110"/>
              <a:gd name="adj2" fmla="val 62500"/>
              <a:gd name="adj3" fmla="val 16667"/>
            </a:avLst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A23A9AF-E906-C88F-23CF-84026687C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50" y="2173091"/>
            <a:ext cx="2273471" cy="151564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CFADD90A-DA8C-7886-BCCE-03BA9B0C2895}"/>
              </a:ext>
            </a:extLst>
          </p:cNvPr>
          <p:cNvSpPr txBox="1"/>
          <p:nvPr/>
        </p:nvSpPr>
        <p:spPr>
          <a:xfrm>
            <a:off x="360125" y="1708656"/>
            <a:ext cx="613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MON MILK Light" panose="00000400000000000000" pitchFamily="50" charset="0"/>
              </a:rPr>
              <a:t>EXEMPLOS de Manifestações: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81D4AAA-3B47-5734-B3EF-AF69843349B9}"/>
              </a:ext>
            </a:extLst>
          </p:cNvPr>
          <p:cNvSpPr txBox="1"/>
          <p:nvPr/>
        </p:nvSpPr>
        <p:spPr>
          <a:xfrm>
            <a:off x="3448410" y="2724806"/>
            <a:ext cx="2829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 usuário tenta acessar o sítio de determinado setor para dar entrada em pedido e não consegue!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FFF1A8B-A1E5-F3D4-4C39-B0D487153736}"/>
              </a:ext>
            </a:extLst>
          </p:cNvPr>
          <p:cNvSpPr txBox="1"/>
          <p:nvPr/>
        </p:nvSpPr>
        <p:spPr>
          <a:xfrm>
            <a:off x="815550" y="3998207"/>
            <a:ext cx="26134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 usuário utiliza os serviços da biblioteca e se sente satisfeito com o atendimento prestado pela bibliotecária, daí registra um elogio à servidora.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07C12E0-5267-9402-E2DC-4C26E9ACECBC}"/>
              </a:ext>
            </a:extLst>
          </p:cNvPr>
          <p:cNvSpPr txBox="1"/>
          <p:nvPr/>
        </p:nvSpPr>
        <p:spPr>
          <a:xfrm>
            <a:off x="3523425" y="4260082"/>
            <a:ext cx="27538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 usuário comunica a falta de um filtro em determinado centro e requer a solução do problema.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9C6B042-8726-3646-8939-3D93D9C80B6F}"/>
              </a:ext>
            </a:extLst>
          </p:cNvPr>
          <p:cNvSpPr txBox="1"/>
          <p:nvPr/>
        </p:nvSpPr>
        <p:spPr>
          <a:xfrm>
            <a:off x="642553" y="5438207"/>
            <a:ext cx="28288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Uma usuária sugere que seja disponibilizado serviço de digitalização de documentos próximo ao balcão de atendimento/informações.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F140420-861A-8C4C-D758-E33DFA59E0B5}"/>
              </a:ext>
            </a:extLst>
          </p:cNvPr>
          <p:cNvSpPr txBox="1"/>
          <p:nvPr/>
        </p:nvSpPr>
        <p:spPr>
          <a:xfrm>
            <a:off x="3523425" y="5628937"/>
            <a:ext cx="2753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Denuncia irregularidades em convênio cujos repasses foram efetuados, mas a obra não foi concluída.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C6F2248-F5AD-A012-F06D-61736357CC5E}"/>
              </a:ext>
            </a:extLst>
          </p:cNvPr>
          <p:cNvSpPr txBox="1"/>
          <p:nvPr/>
        </p:nvSpPr>
        <p:spPr>
          <a:xfrm>
            <a:off x="815549" y="6797449"/>
            <a:ext cx="27785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 excesso de documentos requeridos para obter determinado serviço público:  solicita-se que o órgão considere a diminuição das exigências.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1854C9A-A91D-7912-F3D8-8E6D5D22926E}"/>
              </a:ext>
            </a:extLst>
          </p:cNvPr>
          <p:cNvSpPr txBox="1"/>
          <p:nvPr/>
        </p:nvSpPr>
        <p:spPr>
          <a:xfrm>
            <a:off x="3657600" y="7202280"/>
            <a:ext cx="2619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Solicitação de informações ... 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DE21C157-3FED-B4E5-95DB-EC98B64ECB2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44" b="64648"/>
          <a:stretch>
            <a:fillRect/>
          </a:stretch>
        </p:blipFill>
        <p:spPr>
          <a:xfrm>
            <a:off x="3398983" y="2174287"/>
            <a:ext cx="562979" cy="540000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24593A91-0A23-A02F-6839-7E3087FF171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3" r="63144" b="37201"/>
          <a:stretch>
            <a:fillRect/>
          </a:stretch>
        </p:blipFill>
        <p:spPr>
          <a:xfrm>
            <a:off x="529590" y="3758837"/>
            <a:ext cx="540000" cy="387468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F58AAD04-E539-D26D-4D46-A9FAAAD7607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7" t="62101" r="33485" b="6546"/>
          <a:stretch>
            <a:fillRect/>
          </a:stretch>
        </p:blipFill>
        <p:spPr>
          <a:xfrm>
            <a:off x="3472247" y="3750845"/>
            <a:ext cx="504000" cy="532788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3CA0B4E3-850A-AA70-D137-A0C3287FA8B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3" r="63144" b="9201"/>
          <a:stretch>
            <a:fillRect/>
          </a:stretch>
        </p:blipFill>
        <p:spPr>
          <a:xfrm>
            <a:off x="518109" y="5164434"/>
            <a:ext cx="540000" cy="434077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C178B59A-AF02-944B-C63C-584856477FF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9" t="5725" r="37093" b="64648"/>
          <a:stretch>
            <a:fillRect/>
          </a:stretch>
        </p:blipFill>
        <p:spPr>
          <a:xfrm>
            <a:off x="3436053" y="5184210"/>
            <a:ext cx="540000" cy="539423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699761BD-9D94-48C9-0CC3-FB186B8E6AA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6847" r="6238" b="64648"/>
          <a:stretch>
            <a:fillRect/>
          </a:stretch>
        </p:blipFill>
        <p:spPr>
          <a:xfrm>
            <a:off x="603735" y="6616641"/>
            <a:ext cx="432000" cy="451952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D73993D4-CE23-9436-717D-452EDA58802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2" t="62563" r="6499" b="9405"/>
          <a:stretch>
            <a:fillRect/>
          </a:stretch>
        </p:blipFill>
        <p:spPr>
          <a:xfrm>
            <a:off x="3483735" y="6602977"/>
            <a:ext cx="540000" cy="503588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255C39E6-11B5-5658-9947-16C554680129}"/>
              </a:ext>
            </a:extLst>
          </p:cNvPr>
          <p:cNvSpPr txBox="1"/>
          <p:nvPr/>
        </p:nvSpPr>
        <p:spPr>
          <a:xfrm>
            <a:off x="3768979" y="2355385"/>
            <a:ext cx="2273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MON MILK Light" panose="00000400000000000000" pitchFamily="50" charset="0"/>
              </a:rPr>
              <a:t>reclamação: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E2DA75D7-B59D-2E99-9819-15E934A3B3E3}"/>
              </a:ext>
            </a:extLst>
          </p:cNvPr>
          <p:cNvSpPr txBox="1"/>
          <p:nvPr/>
        </p:nvSpPr>
        <p:spPr>
          <a:xfrm>
            <a:off x="884031" y="3758837"/>
            <a:ext cx="2273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MON MILK Light" panose="00000400000000000000" pitchFamily="50" charset="0"/>
              </a:rPr>
              <a:t>elogio: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730F721-E56F-9476-FC67-A83D706B947E}"/>
              </a:ext>
            </a:extLst>
          </p:cNvPr>
          <p:cNvSpPr txBox="1"/>
          <p:nvPr/>
        </p:nvSpPr>
        <p:spPr>
          <a:xfrm>
            <a:off x="3706053" y="3941183"/>
            <a:ext cx="2273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MON MILK Light" panose="00000400000000000000" pitchFamily="50" charset="0"/>
              </a:rPr>
              <a:t>solicitação: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3F10731-E4AC-E94E-CDDC-E7B3562966A4}"/>
              </a:ext>
            </a:extLst>
          </p:cNvPr>
          <p:cNvSpPr txBox="1"/>
          <p:nvPr/>
        </p:nvSpPr>
        <p:spPr>
          <a:xfrm>
            <a:off x="884030" y="5215698"/>
            <a:ext cx="2273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MON MILK Light" panose="00000400000000000000" pitchFamily="50" charset="0"/>
              </a:rPr>
              <a:t>Sugestão: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4FC3C4F0-DB87-E258-7582-82B1B75C2B30}"/>
              </a:ext>
            </a:extLst>
          </p:cNvPr>
          <p:cNvSpPr txBox="1"/>
          <p:nvPr/>
        </p:nvSpPr>
        <p:spPr>
          <a:xfrm>
            <a:off x="3724247" y="5251495"/>
            <a:ext cx="2273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MON MILK Light" panose="00000400000000000000" pitchFamily="50" charset="0"/>
              </a:rPr>
              <a:t>Denúncia: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F82435D9-25E8-C374-0B2D-53F337A11EA6}"/>
              </a:ext>
            </a:extLst>
          </p:cNvPr>
          <p:cNvSpPr txBox="1"/>
          <p:nvPr/>
        </p:nvSpPr>
        <p:spPr>
          <a:xfrm>
            <a:off x="884029" y="6649526"/>
            <a:ext cx="2273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MON MILK Light" panose="00000400000000000000" pitchFamily="50" charset="0"/>
              </a:rPr>
              <a:t>simplifique: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50346985-4FF6-7006-9ACD-5FA2DFAF29DE}"/>
              </a:ext>
            </a:extLst>
          </p:cNvPr>
          <p:cNvSpPr txBox="1"/>
          <p:nvPr/>
        </p:nvSpPr>
        <p:spPr>
          <a:xfrm>
            <a:off x="3768979" y="6658596"/>
            <a:ext cx="2273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MON MILK Light" panose="00000400000000000000" pitchFamily="50" charset="0"/>
              </a:rPr>
              <a:t>Acesso à informação:</a:t>
            </a: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0249C301-8D67-4F55-E737-E0B81088B69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8" y="7793132"/>
            <a:ext cx="1184769" cy="11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41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1751BCB-9A2F-AF1A-0BB7-CBB370884DF3}"/>
              </a:ext>
            </a:extLst>
          </p:cNvPr>
          <p:cNvSpPr/>
          <p:nvPr/>
        </p:nvSpPr>
        <p:spPr>
          <a:xfrm>
            <a:off x="0" y="4682567"/>
            <a:ext cx="6858000" cy="4084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96E85C98-48BF-306F-17C1-8A4EC54B3F91}"/>
              </a:ext>
            </a:extLst>
          </p:cNvPr>
          <p:cNvSpPr/>
          <p:nvPr/>
        </p:nvSpPr>
        <p:spPr>
          <a:xfrm>
            <a:off x="2681416" y="595728"/>
            <a:ext cx="2301284" cy="1245914"/>
          </a:xfrm>
          <a:prstGeom prst="wedgeRoundRectCallout">
            <a:avLst>
              <a:gd name="adj1" fmla="val 67084"/>
              <a:gd name="adj2" fmla="val -12875"/>
              <a:gd name="adj3" fmla="val 16667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481364-1C23-9342-6182-F2A8E3CB3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3" y="378131"/>
            <a:ext cx="2021198" cy="202119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30A5C62-01EC-FB4F-45A2-9256C58082FB}"/>
              </a:ext>
            </a:extLst>
          </p:cNvPr>
          <p:cNvSpPr txBox="1"/>
          <p:nvPr/>
        </p:nvSpPr>
        <p:spPr>
          <a:xfrm>
            <a:off x="2681415" y="757020"/>
            <a:ext cx="2301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Mas porque </a:t>
            </a:r>
          </a:p>
          <a:p>
            <a:pPr algn="ct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utilizar a 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Plataforma Fala.BR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8AD12D4-C6E4-0264-662C-81337DB84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4520" y="378131"/>
            <a:ext cx="1347466" cy="202119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7E9C917-231D-9DBA-E053-3A22F22E289B}"/>
              </a:ext>
            </a:extLst>
          </p:cNvPr>
          <p:cNvSpPr txBox="1"/>
          <p:nvPr/>
        </p:nvSpPr>
        <p:spPr>
          <a:xfrm>
            <a:off x="376013" y="2509897"/>
            <a:ext cx="61517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 </a:t>
            </a:r>
            <a:r>
              <a:rPr lang="pt-BR" sz="1600" b="1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Controladoria-Geral da União (CGU) </a:t>
            </a:r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instituiu a </a:t>
            </a:r>
            <a:r>
              <a:rPr lang="pt-BR" sz="1600" b="1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Fala.BR</a:t>
            </a:r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como a plataforma integrada para Ouvidorias e Acesso à Informação do Poder Executivo Federal. Esta plataforma tem como objetivo centralizar, padronizar e dar mais transparência e eficiência ao tratamento das manifestações dos cidadãos, garantindo que sejam encaminhadas corretamente e que o cidadão possa acompanhar o trâmite e receber a resposta oficial dentro do prazo de até 30 dias após recebimento, prorrogável por igual período (justificado).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4B8BF1-C1D1-31B6-7F4F-5A3AF638ED38}"/>
              </a:ext>
            </a:extLst>
          </p:cNvPr>
          <p:cNvSpPr txBox="1"/>
          <p:nvPr/>
        </p:nvSpPr>
        <p:spPr>
          <a:xfrm>
            <a:off x="533995" y="4682568"/>
            <a:ext cx="5790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Passo a passo para registrar sua manifestação no Fala.BR:</a:t>
            </a:r>
            <a:endParaRPr lang="pt-BR" sz="1600" dirty="0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CA6856C-7519-E2B6-B5E5-2DB5B84B8CCC}"/>
              </a:ext>
            </a:extLst>
          </p:cNvPr>
          <p:cNvSpPr txBox="1"/>
          <p:nvPr/>
        </p:nvSpPr>
        <p:spPr>
          <a:xfrm>
            <a:off x="376013" y="5173848"/>
            <a:ext cx="49833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Acesse o site </a:t>
            </a:r>
            <a:r>
              <a:rPr lang="pt-BR" sz="1600" b="1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do Fala.BR: </a:t>
            </a:r>
            <a:r>
              <a:rPr lang="pt-BR" sz="1600" u="sng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falabr.cgu.gov.br</a:t>
            </a:r>
            <a:endParaRPr lang="pt-BR" sz="1600" dirty="0">
              <a:solidFill>
                <a:srgbClr val="7D0000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Clique em "</a:t>
            </a:r>
            <a:r>
              <a:rPr lang="pt-BR" sz="1600" b="1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Registrar manifestação</a:t>
            </a:r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".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Escolha o tipo de manifestação – no seu caso, pode ser uma </a:t>
            </a:r>
            <a:r>
              <a:rPr lang="pt-BR" sz="1600" b="1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reclamação ou sugestão</a:t>
            </a:r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Preencha</a:t>
            </a:r>
            <a:r>
              <a:rPr lang="pt-BR" sz="1600" b="1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o formulário</a:t>
            </a:r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com as informações relacionadas à sua manifestação, incluindo todos os detalhes que julgar necessários para uma análise adequada.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Após o envio, você receberá um número de protocolo. Com ele, poderá </a:t>
            </a:r>
            <a:r>
              <a:rPr lang="pt-BR" sz="1600" b="1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acompanhar o andamento de sua manifestação</a:t>
            </a:r>
            <a:r>
              <a:rPr lang="pt-BR" sz="1600" dirty="0">
                <a:solidFill>
                  <a:srgbClr val="7D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diretamente na plataforma.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6B34668-0614-990A-76D0-4EE77B426649}"/>
              </a:ext>
            </a:extLst>
          </p:cNvPr>
          <p:cNvSpPr/>
          <p:nvPr/>
        </p:nvSpPr>
        <p:spPr>
          <a:xfrm>
            <a:off x="0" y="8230359"/>
            <a:ext cx="6858000" cy="913641"/>
          </a:xfrm>
          <a:prstGeom prst="rect">
            <a:avLst/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3329F4E-CFFB-EF21-A2D0-54065D94EABF}"/>
              </a:ext>
            </a:extLst>
          </p:cNvPr>
          <p:cNvSpPr txBox="1"/>
          <p:nvPr/>
        </p:nvSpPr>
        <p:spPr>
          <a:xfrm>
            <a:off x="105031" y="8230359"/>
            <a:ext cx="6647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É </a:t>
            </a:r>
            <a:r>
              <a:rPr lang="pt-BR" sz="1600" b="1" dirty="0">
                <a:solidFill>
                  <a:srgbClr val="C0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IMPORTANTE</a:t>
            </a:r>
            <a:r>
              <a:rPr lang="pt-BR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que você saiba que sendo registrada uma “denúncia” de forma </a:t>
            </a:r>
            <a:r>
              <a:rPr lang="pt-BR" sz="1600" dirty="0">
                <a:solidFill>
                  <a:srgbClr val="C0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anônima</a:t>
            </a:r>
            <a:r>
              <a:rPr lang="pt-BR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não será gerado um protocolo, não sendo assim possível o acompanhamento da manifestação.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115CBCD-439C-6B5B-F3DA-D17131787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2699" y="5303018"/>
            <a:ext cx="1688738" cy="253310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C632588-34A2-F4E7-1D21-85F85BC12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52" y="548521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2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8000B-4BA8-6E4D-F387-616B483A2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8F535CB0-FAA3-97FF-D9C8-99FBE9812BFE}"/>
              </a:ext>
            </a:extLst>
          </p:cNvPr>
          <p:cNvSpPr/>
          <p:nvPr/>
        </p:nvSpPr>
        <p:spPr>
          <a:xfrm>
            <a:off x="0" y="8230359"/>
            <a:ext cx="6858000" cy="913641"/>
          </a:xfrm>
          <a:prstGeom prst="rect">
            <a:avLst/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Para acessar o site de Acesso à Informações da UFPE clique:</a:t>
            </a:r>
            <a:br>
              <a:rPr lang="pt-BR" dirty="0"/>
            </a:br>
            <a:r>
              <a:rPr lang="pt-BR" dirty="0">
                <a:hlinkClick r:id="rId2"/>
              </a:rPr>
              <a:t>https://www.ufpe.br/acesso-a-informacao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C8CF705-FB48-DDD6-8BA4-C26E8A0F486C}"/>
              </a:ext>
            </a:extLst>
          </p:cNvPr>
          <p:cNvSpPr/>
          <p:nvPr/>
        </p:nvSpPr>
        <p:spPr>
          <a:xfrm>
            <a:off x="0" y="2"/>
            <a:ext cx="6858000" cy="1515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FE3D248-4FE7-3C3F-E604-2C8CEB3BF0D3}"/>
              </a:ext>
            </a:extLst>
          </p:cNvPr>
          <p:cNvSpPr/>
          <p:nvPr/>
        </p:nvSpPr>
        <p:spPr>
          <a:xfrm>
            <a:off x="1387787" y="342325"/>
            <a:ext cx="54702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rgbClr val="FFA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Que tipos de manifestações a ouvidoria recebe? </a:t>
            </a:r>
            <a:r>
              <a:rPr lang="pt-BR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" panose="00000500000000000000" pitchFamily="50" charset="0"/>
              </a:rPr>
              <a:t>Parte </a:t>
            </a:r>
            <a:r>
              <a:rPr lang="pt-BR" sz="24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" panose="00000500000000000000" pitchFamily="50" charset="0"/>
              </a:rPr>
              <a:t>iII</a:t>
            </a:r>
            <a:endParaRPr lang="pt-BR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MON MILK" panose="00000500000000000000" pitchFamily="50" charset="0"/>
            </a:endParaRPr>
          </a:p>
        </p:txBody>
      </p:sp>
      <p:pic>
        <p:nvPicPr>
          <p:cNvPr id="1026" name="Picture 2" descr="221.400+ Megafone fotos de stock, imagens e fotos royalty-free - iStock">
            <a:extLst>
              <a:ext uri="{FF2B5EF4-FFF2-40B4-BE49-F238E27FC236}">
                <a16:creationId xmlns:a16="http://schemas.microsoft.com/office/drawing/2014/main" id="{940B99FA-5375-EA73-804F-7CF720F65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604" r="40900"/>
          <a:stretch>
            <a:fillRect/>
          </a:stretch>
        </p:blipFill>
        <p:spPr bwMode="auto">
          <a:xfrm>
            <a:off x="203018" y="175525"/>
            <a:ext cx="1184769" cy="11645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FA3288C-3DD4-DDE8-A2C6-631146A61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3687"/>
            <a:ext cx="6858000" cy="1182662"/>
          </a:xfrm>
          <a:prstGeom prst="rect">
            <a:avLst/>
          </a:prstGeom>
        </p:spPr>
      </p:pic>
      <p:pic>
        <p:nvPicPr>
          <p:cNvPr id="7" name="Picture 2" descr="ED: Lei de Acesso à Informação – Siga os Números">
            <a:extLst>
              <a:ext uri="{FF2B5EF4-FFF2-40B4-BE49-F238E27FC236}">
                <a16:creationId xmlns:a16="http://schemas.microsoft.com/office/drawing/2014/main" id="{51CC62EF-3AEE-5D87-4AA6-C98F8743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15" y="1656704"/>
            <a:ext cx="2508387" cy="108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4EC86D8-CA57-EFA1-3D9F-3583D0C0F808}"/>
              </a:ext>
            </a:extLst>
          </p:cNvPr>
          <p:cNvSpPr/>
          <p:nvPr/>
        </p:nvSpPr>
        <p:spPr>
          <a:xfrm>
            <a:off x="506627" y="1729725"/>
            <a:ext cx="277496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>
                <a:ln w="0"/>
                <a:solidFill>
                  <a:srgbClr val="025C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Faça seu pedido de acesso à informação 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05EA83-78F3-3224-AA16-8A9C6AFBEB97}"/>
              </a:ext>
            </a:extLst>
          </p:cNvPr>
          <p:cNvSpPr txBox="1"/>
          <p:nvPr/>
        </p:nvSpPr>
        <p:spPr>
          <a:xfrm>
            <a:off x="463828" y="2886443"/>
            <a:ext cx="5930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rgbClr val="025C28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	Conforme a Lei nº 12.527/2011 - Lei de Acesso à Informação (LAI), a Ouvidoria, no âmbito federal, desempenha um papel estratégico e indispensável como segunda instância recursal para pedidos de acesso à informação que não foram atendidos ou foram negados, conforme estabelecido pela lei e regulamentado pela própria CGU.</a:t>
            </a:r>
          </a:p>
          <a:p>
            <a:pPr algn="just"/>
            <a:r>
              <a:rPr lang="pt-BR" sz="1400" dirty="0">
                <a:solidFill>
                  <a:srgbClr val="025C28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	A LAI estabelece que as informações de interesse coletivo ou geral sejam divulgadas nos sítios institucionais, de forma espontânea e proativa.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96353D1-4271-B28F-4C50-123CFB44519D}"/>
              </a:ext>
            </a:extLst>
          </p:cNvPr>
          <p:cNvSpPr txBox="1"/>
          <p:nvPr/>
        </p:nvSpPr>
        <p:spPr>
          <a:xfrm>
            <a:off x="463828" y="4887548"/>
            <a:ext cx="487429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25C28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Finalidade do Serviço de Informação ao Cidadão da UFPE:  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rgbClr val="025C28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Atender e orientar o público quanto ao acesso à informações produzidas ou custodiadas pela Instituição;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rgbClr val="025C28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Informar sobre a tramitação de documentos nas unidades institucionais (localização, prazo de atendimento);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rgbClr val="025C28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Receber e registrar pedidos de acesso à informação.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7D579F4-1975-88CF-5343-547A468FF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1854" y="4954965"/>
            <a:ext cx="1622854" cy="2434281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8CBB656-6C41-D4B4-A536-87E4F41D2870}"/>
              </a:ext>
            </a:extLst>
          </p:cNvPr>
          <p:cNvSpPr/>
          <p:nvPr/>
        </p:nvSpPr>
        <p:spPr>
          <a:xfrm>
            <a:off x="321276" y="7179276"/>
            <a:ext cx="3255139" cy="815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hlinkClick r:id="rId7"/>
            <a:extLst>
              <a:ext uri="{FF2B5EF4-FFF2-40B4-BE49-F238E27FC236}">
                <a16:creationId xmlns:a16="http://schemas.microsoft.com/office/drawing/2014/main" id="{55C2410B-348A-5C8B-B5D9-8A9A7AB4AEAD}"/>
              </a:ext>
            </a:extLst>
          </p:cNvPr>
          <p:cNvSpPr/>
          <p:nvPr/>
        </p:nvSpPr>
        <p:spPr>
          <a:xfrm>
            <a:off x="321276" y="7179276"/>
            <a:ext cx="4312508" cy="815546"/>
          </a:xfrm>
          <a:prstGeom prst="roundRect">
            <a:avLst/>
          </a:prstGeom>
          <a:noFill/>
          <a:ln>
            <a:solidFill>
              <a:srgbClr val="D9E3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511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D075018-2908-0371-4637-1F137DA602E6}"/>
              </a:ext>
            </a:extLst>
          </p:cNvPr>
          <p:cNvSpPr/>
          <p:nvPr/>
        </p:nvSpPr>
        <p:spPr>
          <a:xfrm flipH="1">
            <a:off x="3261377" y="3257760"/>
            <a:ext cx="1831501" cy="1928970"/>
          </a:xfrm>
          <a:prstGeom prst="wedgeEllipseCallout">
            <a:avLst>
              <a:gd name="adj1" fmla="val 55316"/>
              <a:gd name="adj2" fmla="val 41151"/>
            </a:avLst>
          </a:prstGeom>
          <a:solidFill>
            <a:srgbClr val="FFA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1936D3B-D91A-8C64-7494-A4A0857E0A6E}"/>
              </a:ext>
            </a:extLst>
          </p:cNvPr>
          <p:cNvSpPr txBox="1"/>
          <p:nvPr/>
        </p:nvSpPr>
        <p:spPr>
          <a:xfrm>
            <a:off x="145167" y="1250956"/>
            <a:ext cx="32838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 </a:t>
            </a:r>
            <a:r>
              <a:rPr lang="pt-BR" sz="1600" b="1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Ouvidoria-Geral</a:t>
            </a:r>
            <a:r>
              <a:rPr lang="pt-BR" sz="1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da UFPE </a:t>
            </a:r>
            <a:r>
              <a:rPr lang="pt-BR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está à disposição para auxiliá-la caso enfrente dificuldades para utilizar a plataforma ou precise de informações adicionais. Você pode entrar em contato conosco pelo </a:t>
            </a:r>
            <a:r>
              <a:rPr lang="pt-BR" sz="1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e-mail: ouvidoriageral@ufpe.br</a:t>
            </a:r>
            <a:r>
              <a:rPr lang="pt-BR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</a:t>
            </a:r>
          </a:p>
        </p:txBody>
      </p:sp>
      <p:sp>
        <p:nvSpPr>
          <p:cNvPr id="8" name="Balão de Fala: Retângulo 7">
            <a:extLst>
              <a:ext uri="{FF2B5EF4-FFF2-40B4-BE49-F238E27FC236}">
                <a16:creationId xmlns:a16="http://schemas.microsoft.com/office/drawing/2014/main" id="{3A2922A9-139E-F692-13FF-3A8939793276}"/>
              </a:ext>
            </a:extLst>
          </p:cNvPr>
          <p:cNvSpPr/>
          <p:nvPr/>
        </p:nvSpPr>
        <p:spPr>
          <a:xfrm>
            <a:off x="4653672" y="3403094"/>
            <a:ext cx="1964724" cy="1687893"/>
          </a:xfrm>
          <a:prstGeom prst="wedgeRectCallout">
            <a:avLst>
              <a:gd name="adj1" fmla="val 43318"/>
              <a:gd name="adj2" fmla="val 6689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Balão de Fala: Retângulo com Cantos Arredondados 8">
            <a:extLst>
              <a:ext uri="{FF2B5EF4-FFF2-40B4-BE49-F238E27FC236}">
                <a16:creationId xmlns:a16="http://schemas.microsoft.com/office/drawing/2014/main" id="{480DCFAE-9E56-313E-B265-4B8376E8298E}"/>
              </a:ext>
            </a:extLst>
          </p:cNvPr>
          <p:cNvSpPr/>
          <p:nvPr/>
        </p:nvSpPr>
        <p:spPr>
          <a:xfrm>
            <a:off x="3793524" y="4534936"/>
            <a:ext cx="2391517" cy="1104086"/>
          </a:xfrm>
          <a:prstGeom prst="wedgeRoundRectCallout">
            <a:avLst>
              <a:gd name="adj1" fmla="val -33234"/>
              <a:gd name="adj2" fmla="val 71453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0829307-4EBB-9120-6AC9-D01A44E38D5F}"/>
              </a:ext>
            </a:extLst>
          </p:cNvPr>
          <p:cNvSpPr txBox="1"/>
          <p:nvPr/>
        </p:nvSpPr>
        <p:spPr>
          <a:xfrm>
            <a:off x="145167" y="6072224"/>
            <a:ext cx="39449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Utilize o </a:t>
            </a:r>
            <a:r>
              <a:rPr lang="pt-BR" sz="1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Código QR </a:t>
            </a:r>
            <a:r>
              <a:rPr lang="pt-BR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ao lado para agendar seu </a:t>
            </a:r>
            <a:r>
              <a:rPr lang="pt-BR" sz="1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Atendimento</a:t>
            </a:r>
            <a:r>
              <a:rPr lang="pt-BR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com a Ouvidoria! Teremos prazer em acolher você!</a:t>
            </a:r>
            <a:br>
              <a:rPr lang="pt-BR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pt-BR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 </a:t>
            </a:r>
            <a:r>
              <a:rPr lang="pt-BR" sz="1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equipe da Ouvidoria </a:t>
            </a:r>
            <a:r>
              <a:rPr lang="pt-BR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está preparada para escutar de forma respeitosa, respeitando sua </a:t>
            </a:r>
            <a:r>
              <a:rPr lang="pt-BR" sz="1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privacidade</a:t>
            </a:r>
            <a:r>
              <a:rPr lang="pt-BR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e garantindo o </a:t>
            </a:r>
            <a:r>
              <a:rPr lang="pt-BR" sz="1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sigilo</a:t>
            </a:r>
            <a:r>
              <a:rPr lang="pt-BR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das informações prestadas!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9C54A2D-C283-B18C-7308-2D1B55240824}"/>
              </a:ext>
            </a:extLst>
          </p:cNvPr>
          <p:cNvSpPr/>
          <p:nvPr/>
        </p:nvSpPr>
        <p:spPr>
          <a:xfrm>
            <a:off x="0" y="8230359"/>
            <a:ext cx="6858000" cy="913641"/>
          </a:xfrm>
          <a:prstGeom prst="rect">
            <a:avLst/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4E99804-B8CB-6FC5-A109-801A98BC57F4}"/>
              </a:ext>
            </a:extLst>
          </p:cNvPr>
          <p:cNvSpPr/>
          <p:nvPr/>
        </p:nvSpPr>
        <p:spPr>
          <a:xfrm>
            <a:off x="145167" y="352148"/>
            <a:ext cx="43091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Atendimento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9A546105-EC4F-FE4D-195F-B6A8965958EE}"/>
              </a:ext>
            </a:extLst>
          </p:cNvPr>
          <p:cNvSpPr/>
          <p:nvPr/>
        </p:nvSpPr>
        <p:spPr>
          <a:xfrm>
            <a:off x="3620528" y="3080253"/>
            <a:ext cx="2700000" cy="2700000"/>
          </a:xfrm>
          <a:prstGeom prst="ellipse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4199E3F-6CFB-7C16-F87D-EB2E321F61B5}"/>
              </a:ext>
            </a:extLst>
          </p:cNvPr>
          <p:cNvSpPr/>
          <p:nvPr/>
        </p:nvSpPr>
        <p:spPr>
          <a:xfrm>
            <a:off x="3623185" y="3674493"/>
            <a:ext cx="273219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Gostaria de marcar um Atendimento presencial ou via Meet?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1E4BEEE-E05C-32D7-DED6-54A6DE774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12" y="975145"/>
            <a:ext cx="3278984" cy="218598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042C3DD-28E9-312B-3730-B4DA6BD59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4" y="2968577"/>
            <a:ext cx="2748575" cy="27485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EB6F298-2759-1179-F3EB-806ADCC3C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28" y="5914697"/>
            <a:ext cx="2080376" cy="208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2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Agrupar 44">
            <a:extLst>
              <a:ext uri="{FF2B5EF4-FFF2-40B4-BE49-F238E27FC236}">
                <a16:creationId xmlns:a16="http://schemas.microsoft.com/office/drawing/2014/main" id="{AF6694DB-AE5B-6CD3-C3AA-973CACCC81A5}"/>
              </a:ext>
            </a:extLst>
          </p:cNvPr>
          <p:cNvGrpSpPr/>
          <p:nvPr/>
        </p:nvGrpSpPr>
        <p:grpSpPr>
          <a:xfrm rot="5103201">
            <a:off x="4378545" y="3400639"/>
            <a:ext cx="2214682" cy="1922395"/>
            <a:chOff x="4340428" y="3000857"/>
            <a:chExt cx="2214682" cy="1922395"/>
          </a:xfrm>
          <a:solidFill>
            <a:schemeClr val="accent6">
              <a:lumMod val="75000"/>
            </a:schemeClr>
          </a:solidFill>
        </p:grpSpPr>
        <p:sp>
          <p:nvSpPr>
            <p:cNvPr id="46" name="Corda 45">
              <a:extLst>
                <a:ext uri="{FF2B5EF4-FFF2-40B4-BE49-F238E27FC236}">
                  <a16:creationId xmlns:a16="http://schemas.microsoft.com/office/drawing/2014/main" id="{E12C6C6F-B8C2-BE02-849F-6CDAD4EB12EF}"/>
                </a:ext>
              </a:extLst>
            </p:cNvPr>
            <p:cNvSpPr/>
            <p:nvPr/>
          </p:nvSpPr>
          <p:spPr>
            <a:xfrm rot="14395088" flipV="1">
              <a:off x="4430428" y="2910857"/>
              <a:ext cx="1440000" cy="1620000"/>
            </a:xfrm>
            <a:prstGeom prst="chord">
              <a:avLst>
                <a:gd name="adj1" fmla="val 9225000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A118E80C-F7E5-E14E-1314-CABF96B33E20}"/>
                </a:ext>
              </a:extLst>
            </p:cNvPr>
            <p:cNvGrpSpPr/>
            <p:nvPr/>
          </p:nvGrpSpPr>
          <p:grpSpPr>
            <a:xfrm>
              <a:off x="5115110" y="3303252"/>
              <a:ext cx="1440000" cy="1620000"/>
              <a:chOff x="5115110" y="3303252"/>
              <a:chExt cx="1440000" cy="1620000"/>
            </a:xfrm>
            <a:grpFill/>
          </p:grpSpPr>
          <p:sp>
            <p:nvSpPr>
              <p:cNvPr id="48" name="Corda 47">
                <a:extLst>
                  <a:ext uri="{FF2B5EF4-FFF2-40B4-BE49-F238E27FC236}">
                    <a16:creationId xmlns:a16="http://schemas.microsoft.com/office/drawing/2014/main" id="{D73F3FB4-14D9-C8B4-366D-862725CBAEFA}"/>
                  </a:ext>
                </a:extLst>
              </p:cNvPr>
              <p:cNvSpPr/>
              <p:nvPr/>
            </p:nvSpPr>
            <p:spPr>
              <a:xfrm>
                <a:off x="5115110" y="3303252"/>
                <a:ext cx="1440000" cy="1620000"/>
              </a:xfrm>
              <a:prstGeom prst="chord">
                <a:avLst>
                  <a:gd name="adj1" fmla="val 9225000"/>
                  <a:gd name="adj2" fmla="val 16200000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49" name="Conector reto 48">
                <a:extLst>
                  <a:ext uri="{FF2B5EF4-FFF2-40B4-BE49-F238E27FC236}">
                    <a16:creationId xmlns:a16="http://schemas.microsoft.com/office/drawing/2014/main" id="{4032913E-C538-151C-503B-1CDCBBF4A699}"/>
                  </a:ext>
                </a:extLst>
              </p:cNvPr>
              <p:cNvCxnSpPr/>
              <p:nvPr/>
            </p:nvCxnSpPr>
            <p:spPr>
              <a:xfrm>
                <a:off x="5576888" y="3450428"/>
                <a:ext cx="61912" cy="20955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>
                <a:extLst>
                  <a:ext uri="{FF2B5EF4-FFF2-40B4-BE49-F238E27FC236}">
                    <a16:creationId xmlns:a16="http://schemas.microsoft.com/office/drawing/2014/main" id="{6CCD2888-4F51-A816-36C8-CA9BDFE5A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6080" y="3619499"/>
                <a:ext cx="99317" cy="265636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>
                <a:extLst>
                  <a:ext uri="{FF2B5EF4-FFF2-40B4-BE49-F238E27FC236}">
                    <a16:creationId xmlns:a16="http://schemas.microsoft.com/office/drawing/2014/main" id="{84A3DE82-DE4B-02BF-6476-7FE1893342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5419" y="3786187"/>
                <a:ext cx="124989" cy="311944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>
                <a:extLst>
                  <a:ext uri="{FF2B5EF4-FFF2-40B4-BE49-F238E27FC236}">
                    <a16:creationId xmlns:a16="http://schemas.microsoft.com/office/drawing/2014/main" id="{8AB54690-EC78-2435-0832-D7F8F0EE57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0701" y="3738031"/>
                <a:ext cx="247650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>
                <a:extLst>
                  <a:ext uri="{FF2B5EF4-FFF2-40B4-BE49-F238E27FC236}">
                    <a16:creationId xmlns:a16="http://schemas.microsoft.com/office/drawing/2014/main" id="{E908B032-92F1-A5E3-1793-301F8B88B3A1}"/>
                  </a:ext>
                </a:extLst>
              </p:cNvPr>
              <p:cNvCxnSpPr/>
              <p:nvPr/>
            </p:nvCxnSpPr>
            <p:spPr>
              <a:xfrm>
                <a:off x="5722145" y="3526631"/>
                <a:ext cx="140494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>
                <a:extLst>
                  <a:ext uri="{FF2B5EF4-FFF2-40B4-BE49-F238E27FC236}">
                    <a16:creationId xmlns:a16="http://schemas.microsoft.com/office/drawing/2014/main" id="{A92019B3-E889-72F8-6BB4-852002B9F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1993" y="4229576"/>
                <a:ext cx="247752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>
                <a:extLst>
                  <a:ext uri="{FF2B5EF4-FFF2-40B4-BE49-F238E27FC236}">
                    <a16:creationId xmlns:a16="http://schemas.microsoft.com/office/drawing/2014/main" id="{32B08BC7-7A52-902B-58EA-FC71E8F77526}"/>
                  </a:ext>
                </a:extLst>
              </p:cNvPr>
              <p:cNvCxnSpPr/>
              <p:nvPr/>
            </p:nvCxnSpPr>
            <p:spPr>
              <a:xfrm>
                <a:off x="5460208" y="3977025"/>
                <a:ext cx="204787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EDB81872-6A37-8EA9-7A64-2268268A4CB8}"/>
              </a:ext>
            </a:extLst>
          </p:cNvPr>
          <p:cNvGrpSpPr/>
          <p:nvPr/>
        </p:nvGrpSpPr>
        <p:grpSpPr>
          <a:xfrm rot="831390">
            <a:off x="4216858" y="3000857"/>
            <a:ext cx="2214682" cy="1922395"/>
            <a:chOff x="4340428" y="3000857"/>
            <a:chExt cx="2214682" cy="1922395"/>
          </a:xfrm>
        </p:grpSpPr>
        <p:sp>
          <p:nvSpPr>
            <p:cNvPr id="25" name="Corda 24">
              <a:extLst>
                <a:ext uri="{FF2B5EF4-FFF2-40B4-BE49-F238E27FC236}">
                  <a16:creationId xmlns:a16="http://schemas.microsoft.com/office/drawing/2014/main" id="{91ABAFFB-B412-9567-AE6C-F2CE5FC036D2}"/>
                </a:ext>
              </a:extLst>
            </p:cNvPr>
            <p:cNvSpPr/>
            <p:nvPr/>
          </p:nvSpPr>
          <p:spPr>
            <a:xfrm rot="14395088" flipV="1">
              <a:off x="4430428" y="2910857"/>
              <a:ext cx="1440000" cy="1620000"/>
            </a:xfrm>
            <a:prstGeom prst="chord">
              <a:avLst>
                <a:gd name="adj1" fmla="val 9225000"/>
                <a:gd name="adj2" fmla="val 1620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1D0CCA46-CFCA-760D-B0E8-FBDA04D86B61}"/>
                </a:ext>
              </a:extLst>
            </p:cNvPr>
            <p:cNvGrpSpPr/>
            <p:nvPr/>
          </p:nvGrpSpPr>
          <p:grpSpPr>
            <a:xfrm>
              <a:off x="5115110" y="3303252"/>
              <a:ext cx="1440000" cy="1620000"/>
              <a:chOff x="5115110" y="3303252"/>
              <a:chExt cx="1440000" cy="1620000"/>
            </a:xfrm>
          </p:grpSpPr>
          <p:sp>
            <p:nvSpPr>
              <p:cNvPr id="24" name="Corda 23">
                <a:extLst>
                  <a:ext uri="{FF2B5EF4-FFF2-40B4-BE49-F238E27FC236}">
                    <a16:creationId xmlns:a16="http://schemas.microsoft.com/office/drawing/2014/main" id="{6E72FD82-37D2-7282-C3B8-784375AE5E21}"/>
                  </a:ext>
                </a:extLst>
              </p:cNvPr>
              <p:cNvSpPr/>
              <p:nvPr/>
            </p:nvSpPr>
            <p:spPr>
              <a:xfrm>
                <a:off x="5115110" y="3303252"/>
                <a:ext cx="1440000" cy="1620000"/>
              </a:xfrm>
              <a:prstGeom prst="chord">
                <a:avLst>
                  <a:gd name="adj1" fmla="val 9225000"/>
                  <a:gd name="adj2" fmla="val 16200000"/>
                </a:avLst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3C4EBBAB-7B16-05A7-8E76-7DBC32082AF6}"/>
                  </a:ext>
                </a:extLst>
              </p:cNvPr>
              <p:cNvCxnSpPr/>
              <p:nvPr/>
            </p:nvCxnSpPr>
            <p:spPr>
              <a:xfrm>
                <a:off x="5576888" y="3450428"/>
                <a:ext cx="61912" cy="20955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3D04B6D7-EDA1-D9E0-CA15-067AEAC8C1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6080" y="3619499"/>
                <a:ext cx="99317" cy="265636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>
                <a:extLst>
                  <a:ext uri="{FF2B5EF4-FFF2-40B4-BE49-F238E27FC236}">
                    <a16:creationId xmlns:a16="http://schemas.microsoft.com/office/drawing/2014/main" id="{367D099C-533C-2141-47BD-555771F3A6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5419" y="3786187"/>
                <a:ext cx="124989" cy="311944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>
                <a:extLst>
                  <a:ext uri="{FF2B5EF4-FFF2-40B4-BE49-F238E27FC236}">
                    <a16:creationId xmlns:a16="http://schemas.microsoft.com/office/drawing/2014/main" id="{A0377205-85CB-92DE-993A-4663F43FB0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0701" y="3738031"/>
                <a:ext cx="24765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>
                <a:extLst>
                  <a:ext uri="{FF2B5EF4-FFF2-40B4-BE49-F238E27FC236}">
                    <a16:creationId xmlns:a16="http://schemas.microsoft.com/office/drawing/2014/main" id="{D8CC9CA5-7C30-1821-A73F-5649F4F5D2B5}"/>
                  </a:ext>
                </a:extLst>
              </p:cNvPr>
              <p:cNvCxnSpPr/>
              <p:nvPr/>
            </p:nvCxnSpPr>
            <p:spPr>
              <a:xfrm>
                <a:off x="5722145" y="3526631"/>
                <a:ext cx="14049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>
                <a:extLst>
                  <a:ext uri="{FF2B5EF4-FFF2-40B4-BE49-F238E27FC236}">
                    <a16:creationId xmlns:a16="http://schemas.microsoft.com/office/drawing/2014/main" id="{4778613C-0EEC-C89B-A041-9EBD8E268E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1993" y="4229576"/>
                <a:ext cx="24775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>
                <a:extLst>
                  <a:ext uri="{FF2B5EF4-FFF2-40B4-BE49-F238E27FC236}">
                    <a16:creationId xmlns:a16="http://schemas.microsoft.com/office/drawing/2014/main" id="{EA03194B-E68C-9CBC-5AAA-EF50486E6A53}"/>
                  </a:ext>
                </a:extLst>
              </p:cNvPr>
              <p:cNvCxnSpPr/>
              <p:nvPr/>
            </p:nvCxnSpPr>
            <p:spPr>
              <a:xfrm>
                <a:off x="5460208" y="3977025"/>
                <a:ext cx="20478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74EC6BF2-879F-4271-4473-02C1172E56B3}"/>
              </a:ext>
            </a:extLst>
          </p:cNvPr>
          <p:cNvSpPr/>
          <p:nvPr/>
        </p:nvSpPr>
        <p:spPr>
          <a:xfrm>
            <a:off x="1705234" y="2474965"/>
            <a:ext cx="1785551" cy="1725799"/>
          </a:xfrm>
          <a:prstGeom prst="roundRect">
            <a:avLst>
              <a:gd name="adj" fmla="val 21247"/>
            </a:avLst>
          </a:prstGeom>
          <a:solidFill>
            <a:srgbClr val="FF73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80D79E62-110D-D0C5-C2DA-248625CDD10A}"/>
              </a:ext>
            </a:extLst>
          </p:cNvPr>
          <p:cNvSpPr/>
          <p:nvPr/>
        </p:nvSpPr>
        <p:spPr>
          <a:xfrm>
            <a:off x="3496959" y="4209591"/>
            <a:ext cx="1785551" cy="1725799"/>
          </a:xfrm>
          <a:prstGeom prst="roundRect">
            <a:avLst>
              <a:gd name="adj" fmla="val 2124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2AC7832-F5EF-22C7-0C9A-E5C91C9D710D}"/>
              </a:ext>
            </a:extLst>
          </p:cNvPr>
          <p:cNvSpPr/>
          <p:nvPr/>
        </p:nvSpPr>
        <p:spPr>
          <a:xfrm>
            <a:off x="4191734" y="4135448"/>
            <a:ext cx="396000" cy="396000"/>
          </a:xfrm>
          <a:prstGeom prst="ellipse">
            <a:avLst/>
          </a:prstGeom>
          <a:solidFill>
            <a:srgbClr val="6ED4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76A8AA7C-A2B9-BF0D-ED36-F52F6C3B32C4}"/>
              </a:ext>
            </a:extLst>
          </p:cNvPr>
          <p:cNvSpPr/>
          <p:nvPr/>
        </p:nvSpPr>
        <p:spPr>
          <a:xfrm>
            <a:off x="1705234" y="4189606"/>
            <a:ext cx="1785551" cy="1725799"/>
          </a:xfrm>
          <a:prstGeom prst="roundRect">
            <a:avLst>
              <a:gd name="adj" fmla="val 21247"/>
            </a:avLst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F94D535-839C-7767-62B9-251790E3BB13}"/>
              </a:ext>
            </a:extLst>
          </p:cNvPr>
          <p:cNvSpPr/>
          <p:nvPr/>
        </p:nvSpPr>
        <p:spPr>
          <a:xfrm>
            <a:off x="3150387" y="4880428"/>
            <a:ext cx="396000" cy="39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36B967C-1E8F-C51B-1DBA-A2B430B67C06}"/>
              </a:ext>
            </a:extLst>
          </p:cNvPr>
          <p:cNvSpPr/>
          <p:nvPr/>
        </p:nvSpPr>
        <p:spPr>
          <a:xfrm>
            <a:off x="0" y="8230359"/>
            <a:ext cx="6858000" cy="913641"/>
          </a:xfrm>
          <a:prstGeom prst="rect">
            <a:avLst/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58A6F6E-CEDE-4951-5063-0E8485EBD2B1}"/>
              </a:ext>
            </a:extLst>
          </p:cNvPr>
          <p:cNvSpPr/>
          <p:nvPr/>
        </p:nvSpPr>
        <p:spPr>
          <a:xfrm>
            <a:off x="194129" y="315078"/>
            <a:ext cx="4334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Quem somos: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0011AD5-270B-B3E9-4306-D8AE042B8E00}"/>
              </a:ext>
            </a:extLst>
          </p:cNvPr>
          <p:cNvSpPr/>
          <p:nvPr/>
        </p:nvSpPr>
        <p:spPr>
          <a:xfrm>
            <a:off x="3496959" y="5935390"/>
            <a:ext cx="1785551" cy="1725799"/>
          </a:xfrm>
          <a:prstGeom prst="roundRect">
            <a:avLst>
              <a:gd name="adj" fmla="val 21247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A1212A7-E98B-E5A9-8B8B-B56533AA90C3}"/>
              </a:ext>
            </a:extLst>
          </p:cNvPr>
          <p:cNvSpPr/>
          <p:nvPr/>
        </p:nvSpPr>
        <p:spPr>
          <a:xfrm>
            <a:off x="2400009" y="5638537"/>
            <a:ext cx="396000" cy="396000"/>
          </a:xfrm>
          <a:prstGeom prst="ellipse">
            <a:avLst/>
          </a:prstGeom>
          <a:solidFill>
            <a:srgbClr val="FFA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9258CDB-AB0F-38CB-38FF-307CA0309B48}"/>
              </a:ext>
            </a:extLst>
          </p:cNvPr>
          <p:cNvSpPr/>
          <p:nvPr/>
        </p:nvSpPr>
        <p:spPr>
          <a:xfrm>
            <a:off x="4191734" y="5824176"/>
            <a:ext cx="396000" cy="39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B6E21E9-C6E1-1956-D0AA-D719E9627FEA}"/>
              </a:ext>
            </a:extLst>
          </p:cNvPr>
          <p:cNvSpPr/>
          <p:nvPr/>
        </p:nvSpPr>
        <p:spPr>
          <a:xfrm>
            <a:off x="2531260" y="988144"/>
            <a:ext cx="1800000" cy="180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Balão de Fala: Oval 12">
            <a:extLst>
              <a:ext uri="{FF2B5EF4-FFF2-40B4-BE49-F238E27FC236}">
                <a16:creationId xmlns:a16="http://schemas.microsoft.com/office/drawing/2014/main" id="{F7EB0DE0-656A-A89C-5E12-069A8C81B2DA}"/>
              </a:ext>
            </a:extLst>
          </p:cNvPr>
          <p:cNvSpPr/>
          <p:nvPr/>
        </p:nvSpPr>
        <p:spPr>
          <a:xfrm>
            <a:off x="573221" y="7032265"/>
            <a:ext cx="1384901" cy="913642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B3C4E8E-F43E-F8BB-6E82-8CE752DBACE2}"/>
              </a:ext>
            </a:extLst>
          </p:cNvPr>
          <p:cNvSpPr/>
          <p:nvPr/>
        </p:nvSpPr>
        <p:spPr>
          <a:xfrm>
            <a:off x="1705234" y="5915405"/>
            <a:ext cx="1785551" cy="1725799"/>
          </a:xfrm>
          <a:prstGeom prst="roundRect">
            <a:avLst>
              <a:gd name="adj" fmla="val 21247"/>
            </a:avLst>
          </a:prstGeom>
          <a:solidFill>
            <a:srgbClr val="FFA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5CCC95C-FD41-A144-605B-EE15798FC248}"/>
              </a:ext>
            </a:extLst>
          </p:cNvPr>
          <p:cNvSpPr/>
          <p:nvPr/>
        </p:nvSpPr>
        <p:spPr>
          <a:xfrm>
            <a:off x="3150387" y="6628847"/>
            <a:ext cx="396000" cy="396000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inal de Adição 13">
            <a:extLst>
              <a:ext uri="{FF2B5EF4-FFF2-40B4-BE49-F238E27FC236}">
                <a16:creationId xmlns:a16="http://schemas.microsoft.com/office/drawing/2014/main" id="{52C22B19-59B5-8B18-3792-BAC016E7E9FC}"/>
              </a:ext>
            </a:extLst>
          </p:cNvPr>
          <p:cNvSpPr/>
          <p:nvPr/>
        </p:nvSpPr>
        <p:spPr>
          <a:xfrm>
            <a:off x="4585250" y="6869285"/>
            <a:ext cx="1566802" cy="1495978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24D25F08-955E-C56D-A1EB-6F6176145A34}"/>
              </a:ext>
            </a:extLst>
          </p:cNvPr>
          <p:cNvSpPr/>
          <p:nvPr/>
        </p:nvSpPr>
        <p:spPr>
          <a:xfrm>
            <a:off x="3496959" y="2494950"/>
            <a:ext cx="1785551" cy="1725799"/>
          </a:xfrm>
          <a:prstGeom prst="roundRect">
            <a:avLst>
              <a:gd name="adj" fmla="val 21247"/>
            </a:avLst>
          </a:prstGeom>
          <a:solidFill>
            <a:srgbClr val="6ED4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FC5F51B-2CB4-8455-A80F-97C4A7B18E7F}"/>
              </a:ext>
            </a:extLst>
          </p:cNvPr>
          <p:cNvSpPr/>
          <p:nvPr/>
        </p:nvSpPr>
        <p:spPr>
          <a:xfrm>
            <a:off x="3397560" y="3113536"/>
            <a:ext cx="396000" cy="396000"/>
          </a:xfrm>
          <a:prstGeom prst="ellipse">
            <a:avLst/>
          </a:prstGeom>
          <a:solidFill>
            <a:srgbClr val="FF73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350310F-05B5-5186-42F5-AC0124043B2D}"/>
              </a:ext>
            </a:extLst>
          </p:cNvPr>
          <p:cNvSpPr/>
          <p:nvPr/>
        </p:nvSpPr>
        <p:spPr>
          <a:xfrm>
            <a:off x="2400009" y="3896608"/>
            <a:ext cx="396000" cy="39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Divisa 21">
            <a:extLst>
              <a:ext uri="{FF2B5EF4-FFF2-40B4-BE49-F238E27FC236}">
                <a16:creationId xmlns:a16="http://schemas.microsoft.com/office/drawing/2014/main" id="{B8201EF3-F99D-D1A3-EF16-826DD2C7097C}"/>
              </a:ext>
            </a:extLst>
          </p:cNvPr>
          <p:cNvSpPr/>
          <p:nvPr/>
        </p:nvSpPr>
        <p:spPr>
          <a:xfrm>
            <a:off x="1174981" y="3684588"/>
            <a:ext cx="834301" cy="959811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2D3E96D0-35CC-2BBA-3732-9DF449073028}"/>
              </a:ext>
            </a:extLst>
          </p:cNvPr>
          <p:cNvSpPr/>
          <p:nvPr/>
        </p:nvSpPr>
        <p:spPr>
          <a:xfrm>
            <a:off x="2883311" y="135202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CD9A00A0-5741-D09A-FD7C-318091D31CF2}"/>
              </a:ext>
            </a:extLst>
          </p:cNvPr>
          <p:cNvSpPr/>
          <p:nvPr/>
        </p:nvSpPr>
        <p:spPr>
          <a:xfrm>
            <a:off x="2058009" y="27715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3B56BC0A-4D31-5C86-A124-FF5FB5AC2100}"/>
              </a:ext>
            </a:extLst>
          </p:cNvPr>
          <p:cNvSpPr/>
          <p:nvPr/>
        </p:nvSpPr>
        <p:spPr>
          <a:xfrm>
            <a:off x="3849734" y="277153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80964F2F-BBC1-5D0F-E079-8B8164B12AC7}"/>
              </a:ext>
            </a:extLst>
          </p:cNvPr>
          <p:cNvSpPr/>
          <p:nvPr/>
        </p:nvSpPr>
        <p:spPr>
          <a:xfrm>
            <a:off x="2058009" y="4538428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4F355F4E-D8F9-1A6A-A8B4-E23783D163BA}"/>
              </a:ext>
            </a:extLst>
          </p:cNvPr>
          <p:cNvSpPr/>
          <p:nvPr/>
        </p:nvSpPr>
        <p:spPr>
          <a:xfrm>
            <a:off x="3849734" y="4538428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08A8DCAD-C4A6-4454-6394-5283820FF82A}"/>
              </a:ext>
            </a:extLst>
          </p:cNvPr>
          <p:cNvSpPr/>
          <p:nvPr/>
        </p:nvSpPr>
        <p:spPr>
          <a:xfrm>
            <a:off x="2058009" y="6286847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C3715D66-8A3B-7CD1-E1AB-D78769CC073D}"/>
              </a:ext>
            </a:extLst>
          </p:cNvPr>
          <p:cNvSpPr/>
          <p:nvPr/>
        </p:nvSpPr>
        <p:spPr>
          <a:xfrm>
            <a:off x="3849734" y="6286847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23C1AAC-D448-21D9-1CC8-D89C53531E2A}"/>
              </a:ext>
            </a:extLst>
          </p:cNvPr>
          <p:cNvSpPr/>
          <p:nvPr/>
        </p:nvSpPr>
        <p:spPr>
          <a:xfrm>
            <a:off x="-153497" y="1195078"/>
            <a:ext cx="30323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</a:rPr>
              <a:t>Ouvidoria-Geral UFPE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459AE3-7FFE-C093-659D-F1A4DFE11AF2}"/>
              </a:ext>
            </a:extLst>
          </p:cNvPr>
          <p:cNvSpPr/>
          <p:nvPr/>
        </p:nvSpPr>
        <p:spPr>
          <a:xfrm>
            <a:off x="1153185" y="8353075"/>
            <a:ext cx="46898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Estamos na Reitoria!</a:t>
            </a:r>
          </a:p>
        </p:txBody>
      </p:sp>
      <p:pic>
        <p:nvPicPr>
          <p:cNvPr id="23" name="Google Shape;114;p3">
            <a:extLst>
              <a:ext uri="{FF2B5EF4-FFF2-40B4-BE49-F238E27FC236}">
                <a16:creationId xmlns:a16="http://schemas.microsoft.com/office/drawing/2014/main" id="{B091E3DE-B7D8-0F4D-3FB8-BEF3F46B6C9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" r="-1033"/>
          <a:stretch/>
        </p:blipFill>
        <p:spPr>
          <a:xfrm>
            <a:off x="2068283" y="2765083"/>
            <a:ext cx="1116000" cy="1116000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26" name="Google Shape;115;p3">
            <a:extLst>
              <a:ext uri="{FF2B5EF4-FFF2-40B4-BE49-F238E27FC236}">
                <a16:creationId xmlns:a16="http://schemas.microsoft.com/office/drawing/2014/main" id="{7DF7D1FB-4D77-6CA9-B7CB-74E4350929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451" r="5392"/>
          <a:stretch/>
        </p:blipFill>
        <p:spPr>
          <a:xfrm>
            <a:off x="3835908" y="2791690"/>
            <a:ext cx="1116000" cy="1116000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28" name="Google Shape;116;p3">
            <a:extLst>
              <a:ext uri="{FF2B5EF4-FFF2-40B4-BE49-F238E27FC236}">
                <a16:creationId xmlns:a16="http://schemas.microsoft.com/office/drawing/2014/main" id="{F8E652DB-2844-48CD-EE87-A51840F010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1111"/>
          <a:stretch/>
        </p:blipFill>
        <p:spPr>
          <a:xfrm>
            <a:off x="2032343" y="4519467"/>
            <a:ext cx="1116000" cy="1116000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30" name="Google Shape;117;p3">
            <a:extLst>
              <a:ext uri="{FF2B5EF4-FFF2-40B4-BE49-F238E27FC236}">
                <a16:creationId xmlns:a16="http://schemas.microsoft.com/office/drawing/2014/main" id="{E3E8B8C8-EF83-E163-3870-4F38E909A4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7807" b="17553"/>
          <a:stretch/>
        </p:blipFill>
        <p:spPr>
          <a:xfrm>
            <a:off x="3838790" y="4539588"/>
            <a:ext cx="1116000" cy="1116000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32" name="Google Shape;118;p3">
            <a:extLst>
              <a:ext uri="{FF2B5EF4-FFF2-40B4-BE49-F238E27FC236}">
                <a16:creationId xmlns:a16="http://schemas.microsoft.com/office/drawing/2014/main" id="{8557309F-FB52-A4FC-CC6B-E98AF61ECA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736" t="5602" r="19611" b="13837"/>
          <a:stretch/>
        </p:blipFill>
        <p:spPr>
          <a:xfrm>
            <a:off x="2031212" y="6280010"/>
            <a:ext cx="1116000" cy="1116000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34" name="Google Shape;121;p3">
            <a:extLst>
              <a:ext uri="{FF2B5EF4-FFF2-40B4-BE49-F238E27FC236}">
                <a16:creationId xmlns:a16="http://schemas.microsoft.com/office/drawing/2014/main" id="{C346A717-45A7-E852-B577-E8D00358FEA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1896" t="18602" r="8648" b="37463"/>
          <a:stretch/>
        </p:blipFill>
        <p:spPr>
          <a:xfrm>
            <a:off x="2878886" y="1345000"/>
            <a:ext cx="1116000" cy="1116000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35" name="Google Shape;124;p3">
            <a:extLst>
              <a:ext uri="{FF2B5EF4-FFF2-40B4-BE49-F238E27FC236}">
                <a16:creationId xmlns:a16="http://schemas.microsoft.com/office/drawing/2014/main" id="{8D05AF51-E749-241C-6049-2F81E8884C3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8069"/>
          <a:stretch/>
        </p:blipFill>
        <p:spPr>
          <a:xfrm>
            <a:off x="3843560" y="6271774"/>
            <a:ext cx="1116000" cy="1116000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196"/>
              </a:srgbClr>
            </a:outerShdw>
          </a:effectLst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485C4485-ABDE-2511-79E5-DC82E1F7B1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65" y="717351"/>
            <a:ext cx="1533518" cy="1533518"/>
          </a:xfrm>
          <a:prstGeom prst="ellipse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2C95C083-3EF8-324A-1B53-49994E32AD68}"/>
              </a:ext>
            </a:extLst>
          </p:cNvPr>
          <p:cNvSpPr/>
          <p:nvPr/>
        </p:nvSpPr>
        <p:spPr>
          <a:xfrm rot="20645392">
            <a:off x="2716881" y="1199972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BR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Ouvidora-Geral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F78E099-0AAB-386B-1FFA-687C20CEE58A}"/>
              </a:ext>
            </a:extLst>
          </p:cNvPr>
          <p:cNvSpPr/>
          <p:nvPr/>
        </p:nvSpPr>
        <p:spPr>
          <a:xfrm rot="19703522">
            <a:off x="1980194" y="2612737"/>
            <a:ext cx="1510921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BR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Ouvidor Substituto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CBF3270-B487-B846-10BE-66EF20218624}"/>
              </a:ext>
            </a:extLst>
          </p:cNvPr>
          <p:cNvSpPr/>
          <p:nvPr/>
        </p:nvSpPr>
        <p:spPr>
          <a:xfrm rot="1952715">
            <a:off x="3559595" y="2624956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B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Secretária-Executiva</a:t>
            </a:r>
            <a:endParaRPr lang="pt-BR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bert Sans" pitchFamily="2" charset="0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4B62A3A4-4A55-605D-370A-9636CC67F6F2}"/>
              </a:ext>
            </a:extLst>
          </p:cNvPr>
          <p:cNvSpPr/>
          <p:nvPr/>
        </p:nvSpPr>
        <p:spPr>
          <a:xfrm rot="20645392">
            <a:off x="1869207" y="4403449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B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Equipe OUVGE</a:t>
            </a:r>
            <a:endParaRPr lang="pt-BR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bert Sans" pitchFamily="2" charset="0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8FF64C26-38E0-0736-EC74-B1AA08982F5A}"/>
              </a:ext>
            </a:extLst>
          </p:cNvPr>
          <p:cNvSpPr/>
          <p:nvPr/>
        </p:nvSpPr>
        <p:spPr>
          <a:xfrm rot="20645392">
            <a:off x="3599488" y="4061774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Equipe OUVGE</a:t>
            </a:r>
            <a:endParaRPr lang="pt-BR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bert Sans" pitchFamily="2" charset="0"/>
            </a:endParaRP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19512838-7B1C-0276-A5A3-6F14D16296DA}"/>
              </a:ext>
            </a:extLst>
          </p:cNvPr>
          <p:cNvSpPr/>
          <p:nvPr/>
        </p:nvSpPr>
        <p:spPr>
          <a:xfrm rot="20645392">
            <a:off x="1875384" y="6165305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B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Equipe SIC</a:t>
            </a:r>
            <a:endParaRPr lang="pt-BR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bert Sans" pitchFamily="2" charset="0"/>
            </a:endParaRP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2E311B1A-1CA6-4DEA-1A42-049B6CE01628}"/>
              </a:ext>
            </a:extLst>
          </p:cNvPr>
          <p:cNvSpPr/>
          <p:nvPr/>
        </p:nvSpPr>
        <p:spPr>
          <a:xfrm rot="1946332">
            <a:off x="3732550" y="5821810"/>
            <a:ext cx="1513268" cy="1767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bert Sans" pitchFamily="2" charset="0"/>
              </a:rPr>
              <a:t>Equipe SIC</a:t>
            </a:r>
            <a:endParaRPr lang="pt-BR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bert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0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34D6C90-822B-209F-F9E3-43C93F9B51B8}"/>
              </a:ext>
            </a:extLst>
          </p:cNvPr>
          <p:cNvSpPr/>
          <p:nvPr/>
        </p:nvSpPr>
        <p:spPr>
          <a:xfrm>
            <a:off x="0" y="8230359"/>
            <a:ext cx="6858000" cy="913641"/>
          </a:xfrm>
          <a:prstGeom prst="rect">
            <a:avLst/>
          </a:prstGeom>
          <a:solidFill>
            <a:srgbClr val="FE8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A6D5BD5-F61C-5501-0444-E714C397BB80}"/>
              </a:ext>
            </a:extLst>
          </p:cNvPr>
          <p:cNvSpPr/>
          <p:nvPr/>
        </p:nvSpPr>
        <p:spPr>
          <a:xfrm>
            <a:off x="0" y="419565"/>
            <a:ext cx="45764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MON MILK Bold" panose="00000800000000000000" pitchFamily="50" charset="0"/>
              </a:rPr>
              <a:t>Onde nos encontrar?</a:t>
            </a:r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AF88A1D2-5B2F-41CC-4231-5BA0D9F62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838"/>
          <a:stretch>
            <a:fillRect/>
          </a:stretch>
        </p:blipFill>
        <p:spPr>
          <a:xfrm>
            <a:off x="-439296" y="1717764"/>
            <a:ext cx="4941272" cy="4628375"/>
          </a:xfrm>
          <a:prstGeom prst="wedgeEllipseCallout">
            <a:avLst>
              <a:gd name="adj1" fmla="val -19583"/>
              <a:gd name="adj2" fmla="val 55025"/>
            </a:avLst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CD1F109-2DBF-B142-9B24-303EEA0BA7EE}"/>
              </a:ext>
            </a:extLst>
          </p:cNvPr>
          <p:cNvSpPr txBox="1"/>
          <p:nvPr/>
        </p:nvSpPr>
        <p:spPr>
          <a:xfrm>
            <a:off x="0" y="8391581"/>
            <a:ext cx="668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Av. Prof. Moraes Rego, nº 1235,  Sala 112, 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Cidade Universitária - Recife/PE – CEP: 50.920-120 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E4FDE7E-605F-F962-8EF6-B2E353028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59" y="104610"/>
            <a:ext cx="2402926" cy="1613154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D60DB7F-9150-BD60-5334-FD5B1F2E9FFF}"/>
              </a:ext>
            </a:extLst>
          </p:cNvPr>
          <p:cNvSpPr/>
          <p:nvPr/>
        </p:nvSpPr>
        <p:spPr>
          <a:xfrm>
            <a:off x="2590199" y="2965618"/>
            <a:ext cx="1980000" cy="1980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E41620A-55BE-B3E6-5BEA-E29D077339AB}"/>
              </a:ext>
            </a:extLst>
          </p:cNvPr>
          <p:cNvSpPr/>
          <p:nvPr/>
        </p:nvSpPr>
        <p:spPr>
          <a:xfrm rot="19029562">
            <a:off x="4471457" y="4468236"/>
            <a:ext cx="540000" cy="1397300"/>
          </a:xfrm>
          <a:custGeom>
            <a:avLst/>
            <a:gdLst>
              <a:gd name="connsiteX0" fmla="*/ 0 w 720000"/>
              <a:gd name="connsiteY0" fmla="*/ 120002 h 1800000"/>
              <a:gd name="connsiteX1" fmla="*/ 120002 w 720000"/>
              <a:gd name="connsiteY1" fmla="*/ 0 h 1800000"/>
              <a:gd name="connsiteX2" fmla="*/ 599998 w 720000"/>
              <a:gd name="connsiteY2" fmla="*/ 0 h 1800000"/>
              <a:gd name="connsiteX3" fmla="*/ 720000 w 720000"/>
              <a:gd name="connsiteY3" fmla="*/ 120002 h 1800000"/>
              <a:gd name="connsiteX4" fmla="*/ 720000 w 720000"/>
              <a:gd name="connsiteY4" fmla="*/ 1679998 h 1800000"/>
              <a:gd name="connsiteX5" fmla="*/ 599998 w 720000"/>
              <a:gd name="connsiteY5" fmla="*/ 1800000 h 1800000"/>
              <a:gd name="connsiteX6" fmla="*/ 120002 w 720000"/>
              <a:gd name="connsiteY6" fmla="*/ 1800000 h 1800000"/>
              <a:gd name="connsiteX7" fmla="*/ 0 w 720000"/>
              <a:gd name="connsiteY7" fmla="*/ 1679998 h 1800000"/>
              <a:gd name="connsiteX8" fmla="*/ 0 w 720000"/>
              <a:gd name="connsiteY8" fmla="*/ 120002 h 1800000"/>
              <a:gd name="connsiteX0" fmla="*/ 0 w 720000"/>
              <a:gd name="connsiteY0" fmla="*/ 1679998 h 1800000"/>
              <a:gd name="connsiteX1" fmla="*/ 120002 w 720000"/>
              <a:gd name="connsiteY1" fmla="*/ 0 h 1800000"/>
              <a:gd name="connsiteX2" fmla="*/ 599998 w 720000"/>
              <a:gd name="connsiteY2" fmla="*/ 0 h 1800000"/>
              <a:gd name="connsiteX3" fmla="*/ 720000 w 720000"/>
              <a:gd name="connsiteY3" fmla="*/ 120002 h 1800000"/>
              <a:gd name="connsiteX4" fmla="*/ 720000 w 720000"/>
              <a:gd name="connsiteY4" fmla="*/ 1679998 h 1800000"/>
              <a:gd name="connsiteX5" fmla="*/ 599998 w 720000"/>
              <a:gd name="connsiteY5" fmla="*/ 1800000 h 1800000"/>
              <a:gd name="connsiteX6" fmla="*/ 120002 w 720000"/>
              <a:gd name="connsiteY6" fmla="*/ 1800000 h 1800000"/>
              <a:gd name="connsiteX7" fmla="*/ 0 w 720000"/>
              <a:gd name="connsiteY7" fmla="*/ 1679998 h 1800000"/>
              <a:gd name="connsiteX0" fmla="*/ 0 w 720000"/>
              <a:gd name="connsiteY0" fmla="*/ 1679998 h 1800000"/>
              <a:gd name="connsiteX1" fmla="*/ 120002 w 720000"/>
              <a:gd name="connsiteY1" fmla="*/ 0 h 1800000"/>
              <a:gd name="connsiteX2" fmla="*/ 599998 w 720000"/>
              <a:gd name="connsiteY2" fmla="*/ 0 h 1800000"/>
              <a:gd name="connsiteX3" fmla="*/ 720000 w 720000"/>
              <a:gd name="connsiteY3" fmla="*/ 1679998 h 1800000"/>
              <a:gd name="connsiteX4" fmla="*/ 599998 w 720000"/>
              <a:gd name="connsiteY4" fmla="*/ 1800000 h 1800000"/>
              <a:gd name="connsiteX5" fmla="*/ 120002 w 720000"/>
              <a:gd name="connsiteY5" fmla="*/ 1800000 h 1800000"/>
              <a:gd name="connsiteX6" fmla="*/ 0 w 720000"/>
              <a:gd name="connsiteY6" fmla="*/ 1679998 h 1800000"/>
              <a:gd name="connsiteX0" fmla="*/ 0 w 720000"/>
              <a:gd name="connsiteY0" fmla="*/ 1679998 h 1800000"/>
              <a:gd name="connsiteX1" fmla="*/ 120002 w 720000"/>
              <a:gd name="connsiteY1" fmla="*/ 0 h 1800000"/>
              <a:gd name="connsiteX2" fmla="*/ 599998 w 720000"/>
              <a:gd name="connsiteY2" fmla="*/ 0 h 1800000"/>
              <a:gd name="connsiteX3" fmla="*/ 720000 w 720000"/>
              <a:gd name="connsiteY3" fmla="*/ 1679998 h 1800000"/>
              <a:gd name="connsiteX4" fmla="*/ 599998 w 720000"/>
              <a:gd name="connsiteY4" fmla="*/ 1800000 h 1800000"/>
              <a:gd name="connsiteX5" fmla="*/ 120002 w 720000"/>
              <a:gd name="connsiteY5" fmla="*/ 1800000 h 1800000"/>
              <a:gd name="connsiteX6" fmla="*/ 0 w 720000"/>
              <a:gd name="connsiteY6" fmla="*/ 1679998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000" h="1800000">
                <a:moveTo>
                  <a:pt x="0" y="1679998"/>
                </a:moveTo>
                <a:lnTo>
                  <a:pt x="120002" y="0"/>
                </a:lnTo>
                <a:lnTo>
                  <a:pt x="599998" y="0"/>
                </a:lnTo>
                <a:cubicBezTo>
                  <a:pt x="625857" y="440638"/>
                  <a:pt x="720000" y="1379998"/>
                  <a:pt x="720000" y="1679998"/>
                </a:cubicBezTo>
                <a:cubicBezTo>
                  <a:pt x="720000" y="1746273"/>
                  <a:pt x="666273" y="1800000"/>
                  <a:pt x="599998" y="1800000"/>
                </a:cubicBezTo>
                <a:lnTo>
                  <a:pt x="120002" y="1800000"/>
                </a:lnTo>
                <a:cubicBezTo>
                  <a:pt x="53727" y="1800000"/>
                  <a:pt x="0" y="1746273"/>
                  <a:pt x="0" y="1679998"/>
                </a:cubicBezTo>
                <a:close/>
              </a:path>
            </a:pathLst>
          </a:cu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707475B-4185-1FF4-30D0-105C33FCB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34" y="1717764"/>
            <a:ext cx="1551165" cy="232674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13BB159-A3AA-0FD0-F929-0422570942C6}"/>
              </a:ext>
            </a:extLst>
          </p:cNvPr>
          <p:cNvSpPr/>
          <p:nvPr/>
        </p:nvSpPr>
        <p:spPr>
          <a:xfrm>
            <a:off x="1230398" y="6829838"/>
            <a:ext cx="4397204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Malgun Gothic Semilight" panose="020B0502040204020203" pitchFamily="34" charset="-128"/>
              </a:rPr>
              <a:t>Estamos no térreo da Reitoria da UFPE</a:t>
            </a:r>
            <a:r>
              <a:rPr lang="pt-BR" sz="2600" b="1" dirty="0">
                <a:latin typeface="Malgun Gothic" panose="020B0503020000020004" pitchFamily="34" charset="-127"/>
                <a:ea typeface="Malgun Gothic" panose="020B0503020000020004" pitchFamily="34" charset="-127"/>
                <a:cs typeface="Malgun Gothic Semilight" panose="020B0502040204020203" pitchFamily="34" charset="-128"/>
              </a:rPr>
              <a:t>!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C600260-1EE8-91B0-453F-3DB5D8837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2163" y="2985372"/>
            <a:ext cx="1943371" cy="1943371"/>
          </a:xfrm>
          <a:prstGeom prst="ellipse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2C551370-D864-81F5-AD74-4BD1C4B55C0C}"/>
              </a:ext>
            </a:extLst>
          </p:cNvPr>
          <p:cNvSpPr/>
          <p:nvPr/>
        </p:nvSpPr>
        <p:spPr>
          <a:xfrm>
            <a:off x="3163744" y="4314967"/>
            <a:ext cx="1173585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cap="none" spc="0" dirty="0">
                <a:ln w="0"/>
                <a:solidFill>
                  <a:srgbClr val="8A9B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Reitoria UFPE</a:t>
            </a:r>
          </a:p>
        </p:txBody>
      </p:sp>
    </p:spTree>
    <p:extLst>
      <p:ext uri="{BB962C8B-B14F-4D97-AF65-F5344CB8AC3E}">
        <p14:creationId xmlns:p14="http://schemas.microsoft.com/office/powerpoint/2010/main" val="16484845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1057</TotalTime>
  <Words>1371</Words>
  <Application>Microsoft Office PowerPoint</Application>
  <PresentationFormat>Papel Carta (216 x 279 mm)</PresentationFormat>
  <Paragraphs>135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5" baseType="lpstr">
      <vt:lpstr>Malgun Gothic</vt:lpstr>
      <vt:lpstr>Malgun Gothic Semilight</vt:lpstr>
      <vt:lpstr>Albert Sans</vt:lpstr>
      <vt:lpstr>Albert Sans Black</vt:lpstr>
      <vt:lpstr>Arial</vt:lpstr>
      <vt:lpstr>Calibri</vt:lpstr>
      <vt:lpstr>Calibri Light</vt:lpstr>
      <vt:lpstr>LEMON MILK</vt:lpstr>
      <vt:lpstr>LEMON MILK Bold</vt:lpstr>
      <vt:lpstr>LEMON MILK Light</vt:lpstr>
      <vt:lpstr>Trebuchet MS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Ina Alcantara</dc:creator>
  <cp:lastModifiedBy>Ina Alcantara</cp:lastModifiedBy>
  <cp:revision>10</cp:revision>
  <cp:lastPrinted>2026-03-13T14:04:19Z</cp:lastPrinted>
  <dcterms:created xsi:type="dcterms:W3CDTF">2025-10-13T20:21:12Z</dcterms:created>
  <dcterms:modified xsi:type="dcterms:W3CDTF">2026-03-23T17:59:48Z</dcterms:modified>
</cp:coreProperties>
</file>